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7" r:id="rId2"/>
    <p:sldId id="258" r:id="rId3"/>
    <p:sldId id="283" r:id="rId4"/>
    <p:sldId id="284" r:id="rId5"/>
    <p:sldId id="285" r:id="rId6"/>
    <p:sldId id="286" r:id="rId7"/>
    <p:sldId id="287" r:id="rId8"/>
    <p:sldId id="288" r:id="rId9"/>
    <p:sldId id="289" r:id="rId10"/>
    <p:sldId id="290" r:id="rId11"/>
    <p:sldId id="259" r:id="rId12"/>
    <p:sldId id="260" r:id="rId13"/>
    <p:sldId id="261" r:id="rId14"/>
    <p:sldId id="262" r:id="rId15"/>
    <p:sldId id="263" r:id="rId16"/>
    <p:sldId id="264" r:id="rId17"/>
    <p:sldId id="291" r:id="rId18"/>
    <p:sldId id="266" r:id="rId19"/>
    <p:sldId id="282" r:id="rId20"/>
    <p:sldId id="292" r:id="rId21"/>
    <p:sldId id="293" r:id="rId22"/>
    <p:sldId id="294" r:id="rId23"/>
    <p:sldId id="267" r:id="rId24"/>
    <p:sldId id="268" r:id="rId25"/>
  </p:sldIdLst>
  <p:sldSz cx="9144000" cy="5143500" type="screen16x9"/>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p:scale>
          <a:sx n="100" d="100"/>
          <a:sy n="100" d="100"/>
        </p:scale>
        <p:origin x="-156" y="-34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Plassholder for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BD1341-87FB-4796-99EF-E372FDD897A7}" type="datetimeFigureOut">
              <a:rPr lang="en-US" smtClean="0"/>
              <a:pPr/>
              <a:t>12/28/2024</a:t>
            </a:fld>
            <a:endParaRPr lang="en-US"/>
          </a:p>
        </p:txBody>
      </p:sp>
      <p:sp>
        <p:nvSpPr>
          <p:cNvPr id="4" name="Plassholder for lysbil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Plassholder for nota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en-US"/>
          </a:p>
        </p:txBody>
      </p:sp>
      <p:sp>
        <p:nvSpPr>
          <p:cNvPr id="6" name="Plassholder for bunn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Plassholder for lysbilde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18DB547-1645-4D7B-8808-33D79D03579C}" type="slidenum">
              <a:rPr lang="en-US" smtClean="0"/>
              <a:pPr/>
              <a:t>‹#›</a:t>
            </a:fld>
            <a:endParaRPr lang="en-US"/>
          </a:p>
        </p:txBody>
      </p:sp>
    </p:spTree>
    <p:extLst>
      <p:ext uri="{BB962C8B-B14F-4D97-AF65-F5344CB8AC3E}">
        <p14:creationId xmlns:p14="http://schemas.microsoft.com/office/powerpoint/2010/main" xmlns="" val="4279864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normAutofit/>
          </a:bodyPr>
          <a:lstStyle/>
          <a:p>
            <a:r>
              <a:rPr lang="en-US" dirty="0" smtClean="0"/>
              <a:t>Changes:</a:t>
            </a:r>
          </a:p>
          <a:p>
            <a:r>
              <a:rPr lang="en-US" dirty="0" smtClean="0"/>
              <a:t>1.1:</a:t>
            </a:r>
            <a:r>
              <a:rPr lang="en-US" baseline="0" dirty="0" smtClean="0"/>
              <a:t> Minor updates to correct the brief IAW </a:t>
            </a:r>
            <a:r>
              <a:rPr lang="en-US" baseline="0" smtClean="0"/>
              <a:t>actual situation.</a:t>
            </a:r>
            <a:endParaRPr lang="en-US"/>
          </a:p>
        </p:txBody>
      </p:sp>
      <p:sp>
        <p:nvSpPr>
          <p:cNvPr id="4" name="Plassholder for lysbildenummer 3"/>
          <p:cNvSpPr>
            <a:spLocks noGrp="1"/>
          </p:cNvSpPr>
          <p:nvPr>
            <p:ph type="sldNum" sz="quarter" idx="10"/>
          </p:nvPr>
        </p:nvSpPr>
        <p:spPr/>
        <p:txBody>
          <a:bodyPr/>
          <a:lstStyle/>
          <a:p>
            <a:fld id="{F18DB547-1645-4D7B-8808-33D79D03579C}"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685800" y="1597819"/>
            <a:ext cx="7772400" cy="1102519"/>
          </a:xfrm>
        </p:spPr>
        <p:txBody>
          <a:bodyPr/>
          <a:lstStyle/>
          <a:p>
            <a:r>
              <a:rPr lang="nb-NO" smtClean="0"/>
              <a:t>Klikk for å redigere tittelstil</a:t>
            </a:r>
            <a:endParaRPr lang="nb-NO"/>
          </a:p>
        </p:txBody>
      </p:sp>
      <p:sp>
        <p:nvSpPr>
          <p:cNvPr id="3" name="Undertit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Klikk for å redigere undertittelstil i malen</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World Map">
    <p:spTree>
      <p:nvGrpSpPr>
        <p:cNvPr id="1" name=""/>
        <p:cNvGrpSpPr/>
        <p:nvPr/>
      </p:nvGrpSpPr>
      <p:grpSpPr>
        <a:xfrm>
          <a:off x="0" y="0"/>
          <a:ext cx="0" cy="0"/>
          <a:chOff x="0" y="0"/>
          <a:chExt cx="0" cy="0"/>
        </a:xfrm>
      </p:grpSpPr>
      <p:grpSp>
        <p:nvGrpSpPr>
          <p:cNvPr id="5" name="Group 4"/>
          <p:cNvGrpSpPr/>
          <p:nvPr/>
        </p:nvGrpSpPr>
        <p:grpSpPr>
          <a:xfrm>
            <a:off x="406345" y="303452"/>
            <a:ext cx="8328927" cy="4536597"/>
            <a:chOff x="405196" y="330200"/>
            <a:chExt cx="11378432" cy="6197600"/>
          </a:xfrm>
          <a:solidFill>
            <a:schemeClr val="tx2">
              <a:lumMod val="50000"/>
            </a:schemeClr>
          </a:solidFill>
        </p:grpSpPr>
        <p:grpSp>
          <p:nvGrpSpPr>
            <p:cNvPr id="6" name="Group 205"/>
            <p:cNvGrpSpPr>
              <a:grpSpLocks/>
            </p:cNvGrpSpPr>
            <p:nvPr/>
          </p:nvGrpSpPr>
          <p:grpSpPr bwMode="auto">
            <a:xfrm>
              <a:off x="2176452" y="418224"/>
              <a:ext cx="9565859" cy="5728738"/>
              <a:chOff x="1003" y="129"/>
              <a:chExt cx="5325" cy="3189"/>
            </a:xfrm>
            <a:grpFill/>
          </p:grpSpPr>
          <p:sp>
            <p:nvSpPr>
              <p:cNvPr id="163" name="Freeform 5"/>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6"/>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8"/>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9"/>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0"/>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1"/>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2"/>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3"/>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5"/>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6"/>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8"/>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9"/>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20"/>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21"/>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22"/>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23"/>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24"/>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5"/>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6"/>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7"/>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8"/>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9"/>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30"/>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31"/>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2"/>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4"/>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5"/>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36"/>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7"/>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8"/>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9"/>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40"/>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41"/>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42"/>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43"/>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44"/>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45"/>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46"/>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47"/>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48"/>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49"/>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50"/>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51"/>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52"/>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3"/>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4"/>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5"/>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6"/>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7"/>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8"/>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59"/>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60"/>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61"/>
              <p:cNvSpPr>
                <a:spLocks/>
              </p:cNvSpPr>
              <p:nvPr/>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62"/>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63"/>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64"/>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65"/>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66"/>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67"/>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68"/>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69"/>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70"/>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71"/>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72"/>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73"/>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74"/>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75"/>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76"/>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7"/>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8"/>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9"/>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80"/>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81"/>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82"/>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83"/>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84"/>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85"/>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86"/>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87"/>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88"/>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89"/>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90"/>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91"/>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92"/>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93"/>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4"/>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5"/>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96"/>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7"/>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98"/>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99"/>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0"/>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1"/>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2"/>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3"/>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4"/>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5"/>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6"/>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7"/>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8"/>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09"/>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0"/>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1"/>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2"/>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3"/>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4"/>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15"/>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16"/>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17"/>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18"/>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19"/>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120"/>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21"/>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22"/>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23"/>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24"/>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25"/>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6"/>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27"/>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128"/>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129"/>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30"/>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31"/>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32"/>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33"/>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34"/>
              <p:cNvSpPr>
                <a:spLocks/>
              </p:cNvSpPr>
              <p:nvPr/>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35"/>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36"/>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37"/>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38"/>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139"/>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40"/>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41"/>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42"/>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43"/>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44"/>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45"/>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46"/>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47"/>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48"/>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49"/>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50"/>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151"/>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0" name="Freeform 152"/>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153"/>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54"/>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155"/>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156"/>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157"/>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158"/>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159"/>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160"/>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161"/>
              <p:cNvSpPr>
                <a:spLocks/>
              </p:cNvSpPr>
              <p:nvPr/>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162"/>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163"/>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164"/>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165"/>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166"/>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167"/>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Freeform 168"/>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169"/>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170"/>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171"/>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172"/>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173"/>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174"/>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175"/>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176"/>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77"/>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78"/>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79"/>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180"/>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181"/>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182"/>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183"/>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184"/>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185"/>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186"/>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187"/>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188"/>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189"/>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90"/>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91"/>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92"/>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93"/>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94"/>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5"/>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6"/>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7"/>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198"/>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199"/>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200"/>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201"/>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202"/>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203"/>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4"/>
              <p:cNvSpPr>
                <a:spLocks noEditPoints="1"/>
              </p:cNvSpPr>
              <p:nvPr/>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 name="Freeform 206"/>
            <p:cNvSpPr>
              <a:spLocks noEditPoints="1"/>
            </p:cNvSpPr>
            <p:nvPr/>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7"/>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8"/>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09"/>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0"/>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2"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1"/>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2"/>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3"/>
            <p:cNvSpPr>
              <a:spLocks/>
            </p:cNvSpPr>
            <p:nvPr/>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4"/>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5"/>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16"/>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7"/>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8"/>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19"/>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0"/>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1"/>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2"/>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3"/>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4"/>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5"/>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6"/>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7"/>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28"/>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29"/>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30"/>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1"/>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2"/>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3"/>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34"/>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5"/>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6"/>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7"/>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8"/>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39"/>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0"/>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1"/>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2"/>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3"/>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4"/>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5"/>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6"/>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7"/>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8"/>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49"/>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0"/>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1"/>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2"/>
            <p:cNvSpPr>
              <a:spLocks/>
            </p:cNvSpPr>
            <p:nvPr/>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3"/>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54"/>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55"/>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6"/>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7"/>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8"/>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59"/>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0"/>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1"/>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2"/>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3"/>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4"/>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5"/>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6"/>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7"/>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8"/>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69"/>
            <p:cNvSpPr>
              <a:spLocks/>
            </p:cNvSpPr>
            <p:nvPr/>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0"/>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1"/>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2"/>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3"/>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4"/>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5"/>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6"/>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277"/>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78"/>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79"/>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80"/>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281"/>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282"/>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3"/>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4"/>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5"/>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6"/>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287"/>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288"/>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289"/>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290"/>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291"/>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292"/>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293"/>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94"/>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295"/>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96"/>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297"/>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8"/>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99"/>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0"/>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1"/>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2"/>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3"/>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4"/>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5"/>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6"/>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7"/>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8"/>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09"/>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0"/>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1"/>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12"/>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13"/>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4"/>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15"/>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6"/>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317"/>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318"/>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19"/>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20"/>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1"/>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22"/>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23"/>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24"/>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25"/>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26"/>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7"/>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28"/>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329"/>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30"/>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31"/>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32"/>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333"/>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334"/>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335"/>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336"/>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337"/>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338"/>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339"/>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340"/>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341"/>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342"/>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343"/>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44"/>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345"/>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346"/>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47"/>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48"/>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49"/>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50"/>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51"/>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52"/>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53"/>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54"/>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55"/>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356"/>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357"/>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358"/>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359"/>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360"/>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361"/>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a:xfrm>
            <a:off x="628650" y="4767263"/>
            <a:ext cx="2057400" cy="273844"/>
          </a:xfrm>
          <a:prstGeom prst="rect">
            <a:avLst/>
          </a:prstGeom>
        </p:spPr>
        <p:txBody>
          <a:bodyPr lIns="68580" tIns="34290" rIns="68580" bIns="34290"/>
          <a:lstStyle/>
          <a:p>
            <a:fld id="{E7884882-FB12-4BC8-9960-9AD8104D7FAE}" type="datetimeFigureOut">
              <a:rPr lang="en-US" smtClean="0"/>
              <a:pPr/>
              <a:t>12/28/2024</a:t>
            </a:fld>
            <a:endParaRPr lang="en-US" dirty="0"/>
          </a:p>
        </p:txBody>
      </p:sp>
      <p:sp>
        <p:nvSpPr>
          <p:cNvPr id="3" name="Footer Placeholder 2"/>
          <p:cNvSpPr>
            <a:spLocks noGrp="1"/>
          </p:cNvSpPr>
          <p:nvPr>
            <p:ph type="ftr" sz="quarter" idx="11"/>
          </p:nvPr>
        </p:nvSpPr>
        <p:spPr>
          <a:xfrm>
            <a:off x="3028950" y="4767263"/>
            <a:ext cx="3086100" cy="273844"/>
          </a:xfrm>
          <a:prstGeom prst="rect">
            <a:avLst/>
          </a:prstGeom>
        </p:spPr>
        <p:txBody>
          <a:bodyPr lIns="68580" tIns="34290" rIns="68580" bIns="34290"/>
          <a:lstStyle/>
          <a:p>
            <a:r>
              <a:rPr lang="en-US" smtClean="0"/>
              <a:t>
              </a:t>
            </a:r>
            <a:endParaRPr lang="en-US" dirty="0"/>
          </a:p>
        </p:txBody>
      </p:sp>
      <p:sp>
        <p:nvSpPr>
          <p:cNvPr id="4" name="Slide Number Placeholder 3"/>
          <p:cNvSpPr>
            <a:spLocks noGrp="1"/>
          </p:cNvSpPr>
          <p:nvPr>
            <p:ph type="sldNum" sz="quarter" idx="12"/>
          </p:nvPr>
        </p:nvSpPr>
        <p:spPr>
          <a:xfrm>
            <a:off x="6457950" y="4767263"/>
            <a:ext cx="2057400" cy="273844"/>
          </a:xfrm>
          <a:prstGeom prst="rect">
            <a:avLst/>
          </a:prstGeom>
        </p:spPr>
        <p:txBody>
          <a:bodyPr lIns="68580" tIns="34290" rIns="68580" bIns="34290"/>
          <a:lstStyle/>
          <a:p>
            <a:fld id="{6D22F896-40B5-4ADD-8801-0D06FADFA095}" type="slidenum">
              <a:rPr lang="en-US" smtClean="0"/>
              <a:pPr/>
              <a:t>‹#›</a:t>
            </a:fld>
            <a:endParaRPr lang="en-US" dirty="0"/>
          </a:p>
        </p:txBody>
      </p:sp>
    </p:spTree>
    <p:extLst>
      <p:ext uri="{BB962C8B-B14F-4D97-AF65-F5344CB8AC3E}">
        <p14:creationId xmlns:p14="http://schemas.microsoft.com/office/powerpoint/2010/main" xmlns="" val="973700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loddrett tekst 2"/>
          <p:cNvSpPr>
            <a:spLocks noGrp="1"/>
          </p:cNvSpPr>
          <p:nvPr>
            <p:ph type="body" orient="vert" idx="1"/>
          </p:nvPr>
        </p:nvSpPr>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400" y="205979"/>
            <a:ext cx="2057400" cy="4388644"/>
          </a:xfrm>
        </p:spPr>
        <p:txBody>
          <a:bodyPr vert="eaVert"/>
          <a:lstStyle/>
          <a:p>
            <a:r>
              <a:rPr lang="nb-NO" smtClean="0"/>
              <a:t>Klikk for å redigere tittelstil</a:t>
            </a:r>
            <a:endParaRPr lang="nb-NO"/>
          </a:p>
        </p:txBody>
      </p:sp>
      <p:sp>
        <p:nvSpPr>
          <p:cNvPr id="3" name="Plassholder for loddrett tekst 2"/>
          <p:cNvSpPr>
            <a:spLocks noGrp="1"/>
          </p:cNvSpPr>
          <p:nvPr>
            <p:ph type="body" orient="vert" idx="1"/>
          </p:nvPr>
        </p:nvSpPr>
        <p:spPr>
          <a:xfrm>
            <a:off x="457200" y="205979"/>
            <a:ext cx="6019800" cy="4388644"/>
          </a:xfrm>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_World Map">
    <p:spTree>
      <p:nvGrpSpPr>
        <p:cNvPr id="1" name=""/>
        <p:cNvGrpSpPr/>
        <p:nvPr/>
      </p:nvGrpSpPr>
      <p:grpSpPr>
        <a:xfrm>
          <a:off x="0" y="0"/>
          <a:ext cx="0" cy="0"/>
          <a:chOff x="0" y="0"/>
          <a:chExt cx="0" cy="0"/>
        </a:xfrm>
      </p:grpSpPr>
      <p:grpSp>
        <p:nvGrpSpPr>
          <p:cNvPr id="5" name="Group 4"/>
          <p:cNvGrpSpPr/>
          <p:nvPr/>
        </p:nvGrpSpPr>
        <p:grpSpPr>
          <a:xfrm>
            <a:off x="428596" y="857238"/>
            <a:ext cx="8092362" cy="3982811"/>
            <a:chOff x="405196" y="330200"/>
            <a:chExt cx="11378432" cy="6197600"/>
          </a:xfrm>
          <a:solidFill>
            <a:schemeClr val="tx2">
              <a:lumMod val="50000"/>
              <a:alpha val="39000"/>
            </a:schemeClr>
          </a:solidFill>
        </p:grpSpPr>
        <p:grpSp>
          <p:nvGrpSpPr>
            <p:cNvPr id="6" name="Group 205"/>
            <p:cNvGrpSpPr>
              <a:grpSpLocks/>
            </p:cNvGrpSpPr>
            <p:nvPr/>
          </p:nvGrpSpPr>
          <p:grpSpPr bwMode="auto">
            <a:xfrm>
              <a:off x="2176452" y="418224"/>
              <a:ext cx="9565859" cy="5728738"/>
              <a:chOff x="1003" y="129"/>
              <a:chExt cx="5325" cy="3189"/>
            </a:xfrm>
            <a:grpFill/>
          </p:grpSpPr>
          <p:sp>
            <p:nvSpPr>
              <p:cNvPr id="163" name="Freeform 5"/>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6"/>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8"/>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9"/>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0"/>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1"/>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2"/>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3"/>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5"/>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6"/>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8"/>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9"/>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20"/>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21"/>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22"/>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23"/>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24"/>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5"/>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6"/>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7"/>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8"/>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9"/>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30"/>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31"/>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2"/>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4"/>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5"/>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36"/>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7"/>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8"/>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9"/>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40"/>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41"/>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42"/>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43"/>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44"/>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45"/>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46"/>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47"/>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48"/>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49"/>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50"/>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51"/>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52"/>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3"/>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4"/>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5"/>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6"/>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7"/>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8"/>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59"/>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60"/>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61"/>
              <p:cNvSpPr>
                <a:spLocks/>
              </p:cNvSpPr>
              <p:nvPr/>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62"/>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63"/>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64"/>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65"/>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66"/>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67"/>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68"/>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69"/>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70"/>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71"/>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72"/>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73"/>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74"/>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75"/>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76"/>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7"/>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8"/>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9"/>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80"/>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81"/>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82"/>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83"/>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84"/>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85"/>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86"/>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87"/>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88"/>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89"/>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90"/>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91"/>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92"/>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93"/>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4"/>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5"/>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96"/>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7"/>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98"/>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99"/>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0"/>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1"/>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2"/>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3"/>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4"/>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5"/>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6"/>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7"/>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8"/>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09"/>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0"/>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1"/>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2"/>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3"/>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4"/>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15"/>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16"/>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17"/>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18"/>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19"/>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120"/>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21"/>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22"/>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23"/>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24"/>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25"/>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6"/>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27"/>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128"/>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129"/>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30"/>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31"/>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32"/>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33"/>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34"/>
              <p:cNvSpPr>
                <a:spLocks/>
              </p:cNvSpPr>
              <p:nvPr/>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35"/>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36"/>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37"/>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38"/>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139"/>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40"/>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41"/>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42"/>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43"/>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44"/>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45"/>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46"/>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47"/>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48"/>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49"/>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50"/>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151"/>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0" name="Freeform 152"/>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153"/>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54"/>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155"/>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156"/>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157"/>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158"/>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159"/>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160"/>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161"/>
              <p:cNvSpPr>
                <a:spLocks/>
              </p:cNvSpPr>
              <p:nvPr/>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162"/>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163"/>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164"/>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165"/>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166"/>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167"/>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Freeform 168"/>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169"/>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170"/>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171"/>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172"/>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173"/>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174"/>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175"/>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176"/>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77"/>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78"/>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79"/>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180"/>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181"/>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182"/>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183"/>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184"/>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185"/>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186"/>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187"/>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188"/>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189"/>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90"/>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91"/>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92"/>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93"/>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94"/>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5"/>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6"/>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7"/>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198"/>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199"/>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200"/>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201"/>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202"/>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203"/>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4"/>
              <p:cNvSpPr>
                <a:spLocks noEditPoints="1"/>
              </p:cNvSpPr>
              <p:nvPr/>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 name="Freeform 206"/>
            <p:cNvSpPr>
              <a:spLocks noEditPoints="1"/>
            </p:cNvSpPr>
            <p:nvPr/>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7"/>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8"/>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09"/>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0"/>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2" cap="flat">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1"/>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2"/>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3"/>
            <p:cNvSpPr>
              <a:spLocks/>
            </p:cNvSpPr>
            <p:nvPr/>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4"/>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5"/>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16"/>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7"/>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8"/>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19"/>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0"/>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1"/>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2"/>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3"/>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4"/>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5"/>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6"/>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7"/>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28"/>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29"/>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30"/>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1"/>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2"/>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3"/>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34"/>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5"/>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6"/>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7"/>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8"/>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39"/>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0"/>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1"/>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2"/>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3"/>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4"/>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5"/>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6"/>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7"/>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8"/>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49"/>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0"/>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1"/>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2"/>
            <p:cNvSpPr>
              <a:spLocks/>
            </p:cNvSpPr>
            <p:nvPr/>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3"/>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54"/>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55"/>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6"/>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7"/>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8"/>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59"/>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0"/>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1"/>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2"/>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3"/>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4"/>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5"/>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6"/>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7"/>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8"/>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69"/>
            <p:cNvSpPr>
              <a:spLocks/>
            </p:cNvSpPr>
            <p:nvPr/>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0"/>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1"/>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2"/>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3"/>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4"/>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5"/>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6"/>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277"/>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78"/>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79"/>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80"/>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281"/>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282"/>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3"/>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4"/>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5"/>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6"/>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287"/>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288"/>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289"/>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290"/>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291"/>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292"/>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293"/>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94"/>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295"/>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96"/>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297"/>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8"/>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99"/>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0"/>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1"/>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2"/>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3"/>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4"/>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5"/>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6"/>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7"/>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8"/>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09"/>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0"/>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1"/>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12"/>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13"/>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4"/>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15"/>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6"/>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317"/>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318"/>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19"/>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20"/>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1"/>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22"/>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23"/>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24"/>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25"/>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26"/>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7"/>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28"/>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329"/>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30"/>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31"/>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32"/>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333"/>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334"/>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335"/>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336"/>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337"/>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338"/>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339"/>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340"/>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341"/>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342"/>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343"/>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44"/>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345"/>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346"/>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47"/>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48"/>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49"/>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50"/>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51"/>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52"/>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53"/>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54"/>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55"/>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356"/>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357"/>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358"/>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359"/>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360"/>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361"/>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xmlns="" val="403817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og innhold">
    <p:spTree>
      <p:nvGrpSpPr>
        <p:cNvPr id="1" name=""/>
        <p:cNvGrpSpPr/>
        <p:nvPr/>
      </p:nvGrpSpPr>
      <p:grpSpPr>
        <a:xfrm>
          <a:off x="0" y="0"/>
          <a:ext cx="0" cy="0"/>
          <a:chOff x="0" y="0"/>
          <a:chExt cx="0" cy="0"/>
        </a:xfrm>
      </p:grpSpPr>
      <p:sp>
        <p:nvSpPr>
          <p:cNvPr id="3" name="Plassholder for innhold 2"/>
          <p:cNvSpPr>
            <a:spLocks noGrp="1"/>
          </p:cNvSpPr>
          <p:nvPr>
            <p:ph idx="1"/>
          </p:nvPr>
        </p:nvSpPr>
        <p:spPr/>
        <p:txBody>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tittel 1"/>
          <p:cNvSpPr>
            <a:spLocks noGrp="1"/>
          </p:cNvSpPr>
          <p:nvPr>
            <p:ph type="title"/>
          </p:nvPr>
        </p:nvSpPr>
        <p:spPr>
          <a:xfrm>
            <a:off x="0" y="0"/>
            <a:ext cx="9129192" cy="648073"/>
          </a:xfrm>
          <a:prstGeom prst="rect">
            <a:avLst/>
          </a:prstGeom>
        </p:spPr>
        <p:txBody>
          <a:bodyPr vert="horz" lIns="91440" tIns="45720" rIns="91440" bIns="45720" rtlCol="0" anchor="ctr">
            <a:noAutofit/>
          </a:bodyPr>
          <a:lstStyle/>
          <a:p>
            <a:r>
              <a:rPr lang="nb-NO" dirty="0" smtClean="0"/>
              <a:t>Klikk for å redigere tittelstil</a:t>
            </a:r>
            <a:endParaRPr lang="nb-NO"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722313" y="3305176"/>
            <a:ext cx="7772400" cy="1021556"/>
          </a:xfrm>
        </p:spPr>
        <p:txBody>
          <a:bodyPr anchor="t"/>
          <a:lstStyle>
            <a:lvl1pPr algn="l">
              <a:defRPr sz="4000" b="1" cap="all"/>
            </a:lvl1pPr>
          </a:lstStyle>
          <a:p>
            <a:r>
              <a:rPr lang="nb-NO" smtClean="0"/>
              <a:t>Klikk for å redigere tittelstil</a:t>
            </a:r>
            <a:endParaRPr lang="nb-NO"/>
          </a:p>
        </p:txBody>
      </p:sp>
      <p:sp>
        <p:nvSpPr>
          <p:cNvPr id="3" name="Plassholder for tekst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Klikk for å redigere tekststiler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innhold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innhold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6" name="Plassholder for bunntekst 5"/>
          <p:cNvSpPr>
            <a:spLocks noGrp="1"/>
          </p:cNvSpPr>
          <p:nvPr>
            <p:ph type="ftr" sz="quarter" idx="11"/>
          </p:nvPr>
        </p:nvSpPr>
        <p:spPr>
          <a:xfrm>
            <a:off x="3124200"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lvl1pPr>
              <a:defRPr/>
            </a:lvl1pPr>
          </a:lstStyle>
          <a:p>
            <a:r>
              <a:rPr lang="nb-NO" smtClean="0"/>
              <a:t>Klikk for å redigere tittelstil</a:t>
            </a:r>
            <a:endParaRPr lang="nb-NO"/>
          </a:p>
        </p:txBody>
      </p:sp>
      <p:sp>
        <p:nvSpPr>
          <p:cNvPr id="3" name="Plassholder for tekst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4" name="Plassholder for innhold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tekst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6" name="Plassholder for innhold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7" name="Plassholder for dato 6"/>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8" name="Plassholder for bunntekst 7"/>
          <p:cNvSpPr>
            <a:spLocks noGrp="1"/>
          </p:cNvSpPr>
          <p:nvPr>
            <p:ph type="ftr" sz="quarter" idx="11"/>
          </p:nvPr>
        </p:nvSpPr>
        <p:spPr>
          <a:xfrm>
            <a:off x="3124200" y="4767263"/>
            <a:ext cx="2895600" cy="273844"/>
          </a:xfrm>
          <a:prstGeom prst="rect">
            <a:avLst/>
          </a:prstGeom>
        </p:spPr>
        <p:txBody>
          <a:bodyPr/>
          <a:lstStyle/>
          <a:p>
            <a:endParaRPr lang="nb-NO"/>
          </a:p>
        </p:txBody>
      </p:sp>
      <p:sp>
        <p:nvSpPr>
          <p:cNvPr id="9" name="Plassholder for lysbildenummer 8"/>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Bare tittel">
    <p:bg>
      <p:bgPr>
        <a:blipFill dpi="0" rotWithShape="1">
          <a:blip r:embed="rId2" cstate="print">
            <a:lum/>
          </a:blip>
          <a:srcRect/>
          <a:stretch>
            <a:fillRect t="-45000" b="-45000"/>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dato 2"/>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4" name="Plassholder for bunntekst 3"/>
          <p:cNvSpPr>
            <a:spLocks noGrp="1"/>
          </p:cNvSpPr>
          <p:nvPr>
            <p:ph type="ftr" sz="quarter" idx="11"/>
          </p:nvPr>
        </p:nvSpPr>
        <p:spPr>
          <a:xfrm>
            <a:off x="3124200" y="4767263"/>
            <a:ext cx="2895600" cy="273844"/>
          </a:xfrm>
          <a:prstGeom prst="rect">
            <a:avLst/>
          </a:prstGeom>
        </p:spPr>
        <p:txBody>
          <a:bodyPr/>
          <a:lstStyle/>
          <a:p>
            <a:endParaRPr lang="nb-NO"/>
          </a:p>
        </p:txBody>
      </p:sp>
      <p:sp>
        <p:nvSpPr>
          <p:cNvPr id="5" name="Plassholder for lysbildenummer 4"/>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3" name="Plassholder for bunntekst 2"/>
          <p:cNvSpPr>
            <a:spLocks noGrp="1"/>
          </p:cNvSpPr>
          <p:nvPr>
            <p:ph type="ftr" sz="quarter" idx="11"/>
          </p:nvPr>
        </p:nvSpPr>
        <p:spPr>
          <a:xfrm>
            <a:off x="3124200" y="4767263"/>
            <a:ext cx="2895600" cy="273844"/>
          </a:xfrm>
          <a:prstGeom prst="rect">
            <a:avLst/>
          </a:prstGeom>
        </p:spPr>
        <p:txBody>
          <a:bodyPr/>
          <a:lstStyle/>
          <a:p>
            <a:endParaRPr lang="nb-NO"/>
          </a:p>
        </p:txBody>
      </p:sp>
      <p:sp>
        <p:nvSpPr>
          <p:cNvPr id="4" name="Plassholder for lysbildenummer 3"/>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p:cNvSpPr>
            <a:spLocks noGrp="1"/>
          </p:cNvSpPr>
          <p:nvPr>
            <p:ph type="title"/>
          </p:nvPr>
        </p:nvSpPr>
        <p:spPr>
          <a:xfrm>
            <a:off x="457201" y="204787"/>
            <a:ext cx="3008313" cy="871538"/>
          </a:xfrm>
        </p:spPr>
        <p:txBody>
          <a:bodyPr anchor="b"/>
          <a:lstStyle>
            <a:lvl1pPr algn="l">
              <a:defRPr sz="2000" b="1"/>
            </a:lvl1pPr>
          </a:lstStyle>
          <a:p>
            <a:r>
              <a:rPr lang="nb-NO" smtClean="0"/>
              <a:t>Klikk for å redigere tittelstil</a:t>
            </a:r>
            <a:endParaRPr lang="nb-NO"/>
          </a:p>
        </p:txBody>
      </p:sp>
      <p:sp>
        <p:nvSpPr>
          <p:cNvPr id="3" name="Plassholder for innhold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tekst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6" name="Plassholder for bunntekst 5"/>
          <p:cNvSpPr>
            <a:spLocks noGrp="1"/>
          </p:cNvSpPr>
          <p:nvPr>
            <p:ph type="ftr" sz="quarter" idx="11"/>
          </p:nvPr>
        </p:nvSpPr>
        <p:spPr>
          <a:xfrm>
            <a:off x="3124200"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3600450"/>
            <a:ext cx="5486400" cy="425054"/>
          </a:xfrm>
        </p:spPr>
        <p:txBody>
          <a:bodyPr anchor="b"/>
          <a:lstStyle>
            <a:lvl1pPr algn="l">
              <a:defRPr sz="2000" b="1"/>
            </a:lvl1pPr>
          </a:lstStyle>
          <a:p>
            <a:r>
              <a:rPr lang="nb-NO" smtClean="0"/>
              <a:t>Klikk for å redigere tittelstil</a:t>
            </a:r>
            <a:endParaRPr lang="nb-NO"/>
          </a:p>
        </p:txBody>
      </p:sp>
      <p:sp>
        <p:nvSpPr>
          <p:cNvPr id="3" name="Plassholder for bilde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28.12.2024</a:t>
            </a:fld>
            <a:endParaRPr lang="nb-NO"/>
          </a:p>
        </p:txBody>
      </p:sp>
      <p:sp>
        <p:nvSpPr>
          <p:cNvPr id="6" name="Plassholder for bunntekst 5"/>
          <p:cNvSpPr>
            <a:spLocks noGrp="1"/>
          </p:cNvSpPr>
          <p:nvPr>
            <p:ph type="ftr" sz="quarter" idx="11"/>
          </p:nvPr>
        </p:nvSpPr>
        <p:spPr>
          <a:xfrm>
            <a:off x="3124200"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Plassholder for tekst 2"/>
          <p:cNvSpPr>
            <a:spLocks noGrp="1"/>
          </p:cNvSpPr>
          <p:nvPr>
            <p:ph type="body" idx="1"/>
          </p:nvPr>
        </p:nvSpPr>
        <p:spPr>
          <a:xfrm>
            <a:off x="457200" y="843558"/>
            <a:ext cx="8229600" cy="4176463"/>
          </a:xfrm>
          <a:prstGeom prst="rect">
            <a:avLst/>
          </a:prstGeom>
        </p:spPr>
        <p:txBody>
          <a:bodyPr vert="horz" lIns="91440" tIns="45720" rIns="91440" bIns="45720" rtlCol="0">
            <a:normAutofit/>
          </a:bodyPr>
          <a:lstStyle/>
          <a:p>
            <a:pPr lvl="0"/>
            <a:r>
              <a:rPr lang="nb-NO" dirty="0" smtClean="0"/>
              <a:t>Klikk for å redigere tekststiler i malen</a:t>
            </a:r>
          </a:p>
          <a:p>
            <a:pPr lvl="1"/>
            <a:r>
              <a:rPr lang="nb-NO" dirty="0" smtClean="0"/>
              <a:t>Andre nivå</a:t>
            </a:r>
          </a:p>
          <a:p>
            <a:pPr lvl="2"/>
            <a:r>
              <a:rPr lang="nb-NO" dirty="0" smtClean="0"/>
              <a:t>Tredje nivå</a:t>
            </a:r>
          </a:p>
          <a:p>
            <a:pPr lvl="3"/>
            <a:r>
              <a:rPr lang="nb-NO" dirty="0" smtClean="0"/>
              <a:t>Fjerde nivå</a:t>
            </a:r>
          </a:p>
          <a:p>
            <a:pPr lvl="4"/>
            <a:r>
              <a:rPr lang="nb-NO" dirty="0" smtClean="0"/>
              <a:t>Femte nivå</a:t>
            </a:r>
            <a:endParaRPr lang="nb-NO" dirty="0"/>
          </a:p>
        </p:txBody>
      </p:sp>
      <p:pic>
        <p:nvPicPr>
          <p:cNvPr id="7" name="Bilde 6" descr="PPT template.jpg"/>
          <p:cNvPicPr>
            <a:picLocks noChangeAspect="1"/>
          </p:cNvPicPr>
          <p:nvPr userDrawn="1"/>
        </p:nvPicPr>
        <p:blipFill>
          <a:blip r:embed="rId15" cstate="print"/>
          <a:srcRect t="6818" b="7336"/>
          <a:stretch>
            <a:fillRect/>
          </a:stretch>
        </p:blipFill>
        <p:spPr>
          <a:xfrm>
            <a:off x="0" y="0"/>
            <a:ext cx="9144000" cy="648072"/>
          </a:xfrm>
          <a:prstGeom prst="rect">
            <a:avLst/>
          </a:prstGeom>
        </p:spPr>
      </p:pic>
      <p:pic>
        <p:nvPicPr>
          <p:cNvPr id="8" name="Bilde 7" descr="PPT template.jpg"/>
          <p:cNvPicPr>
            <a:picLocks noChangeAspect="1"/>
          </p:cNvPicPr>
          <p:nvPr userDrawn="1"/>
        </p:nvPicPr>
        <p:blipFill>
          <a:blip r:embed="rId15" cstate="print"/>
          <a:srcRect l="30033" t="66906"/>
          <a:stretch>
            <a:fillRect/>
          </a:stretch>
        </p:blipFill>
        <p:spPr>
          <a:xfrm>
            <a:off x="0" y="4999484"/>
            <a:ext cx="9144000" cy="144016"/>
          </a:xfrm>
          <a:prstGeom prst="rect">
            <a:avLst/>
          </a:prstGeom>
        </p:spPr>
      </p:pic>
      <p:sp>
        <p:nvSpPr>
          <p:cNvPr id="2" name="Plassholder for tittel 1"/>
          <p:cNvSpPr>
            <a:spLocks noGrp="1"/>
          </p:cNvSpPr>
          <p:nvPr>
            <p:ph type="title"/>
          </p:nvPr>
        </p:nvSpPr>
        <p:spPr>
          <a:xfrm>
            <a:off x="2411760" y="0"/>
            <a:ext cx="6717432" cy="648073"/>
          </a:xfrm>
          <a:prstGeom prst="rect">
            <a:avLst/>
          </a:prstGeom>
        </p:spPr>
        <p:txBody>
          <a:bodyPr vert="horz" lIns="91440" tIns="45720" rIns="91440" bIns="45720" rtlCol="0" anchor="ctr">
            <a:noAutofit/>
          </a:bodyPr>
          <a:lstStyle/>
          <a:p>
            <a:r>
              <a:rPr lang="nb-NO" dirty="0" smtClean="0"/>
              <a:t>Klikk for å redigere tittelstil</a:t>
            </a:r>
            <a:endParaRPr lang="nb-NO"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58" r:id="rId11"/>
    <p:sldLayoutId id="2147483659" r:id="rId12"/>
    <p:sldLayoutId id="2147483661" r:id="rId13"/>
  </p:sldLayoutIdLst>
  <p:txStyles>
    <p:titleStyle>
      <a:lvl1pPr algn="ctr" defTabSz="914400" rtl="0" eaLnBrk="1" latinLnBrk="0" hangingPunct="1">
        <a:spcBef>
          <a:spcPct val="0"/>
        </a:spcBef>
        <a:buNone/>
        <a:defRPr sz="2800" b="1" kern="120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raw.githubusercontent.com/132nd-vWing/OPAR-Brief/master/UNDER%20DEVELOPMENT/OPAR%20JFACC%20INSTRUCTIONS.pdf"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raw.githubusercontent.com/132nd-vWing/OPAR-Brief/master/UNDER%20DEVELOPMENT/OPAR%20VIS%20INSTRUCTIONS.pdf"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ctrTitle"/>
          </p:nvPr>
        </p:nvSpPr>
        <p:spPr/>
        <p:txBody>
          <a:bodyPr>
            <a:noAutofit/>
          </a:bodyPr>
          <a:lstStyle/>
          <a:p>
            <a:r>
              <a:rPr lang="en-US" sz="4400" dirty="0" smtClean="0">
                <a:solidFill>
                  <a:schemeClr val="tx1"/>
                </a:solidFill>
              </a:rPr>
              <a:t>OPERATION ARCTIV CITADEL (OPAC) </a:t>
            </a:r>
            <a:endParaRPr lang="en-US" sz="4400" dirty="0">
              <a:solidFill>
                <a:schemeClr val="tx1"/>
              </a:solidFill>
            </a:endParaRPr>
          </a:p>
        </p:txBody>
      </p:sp>
      <p:sp>
        <p:nvSpPr>
          <p:cNvPr id="3" name="Undertittel 2"/>
          <p:cNvSpPr>
            <a:spLocks noGrp="1"/>
          </p:cNvSpPr>
          <p:nvPr>
            <p:ph type="subTitle" idx="1"/>
          </p:nvPr>
        </p:nvSpPr>
        <p:spPr/>
        <p:txBody>
          <a:bodyPr>
            <a:normAutofit/>
          </a:bodyPr>
          <a:lstStyle/>
          <a:p>
            <a:r>
              <a:rPr lang="en-US" dirty="0" smtClean="0"/>
              <a:t>Introduction Brief</a:t>
            </a:r>
          </a:p>
          <a:p>
            <a:endParaRPr lang="en-US" dirty="0" smtClean="0"/>
          </a:p>
          <a:p>
            <a:r>
              <a:rPr lang="en-US" sz="1400" dirty="0" smtClean="0"/>
              <a:t>CAO: 2024-12-27</a:t>
            </a:r>
          </a:p>
          <a:p>
            <a:r>
              <a:rPr lang="en-US" sz="1400" dirty="0" smtClean="0"/>
              <a:t>Version: 0.1</a:t>
            </a:r>
            <a:endParaRPr lang="en-US" sz="14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p:txBody>
          <a:bodyPr/>
          <a:lstStyle/>
          <a:p>
            <a:r>
              <a:rPr lang="en-US" dirty="0" smtClean="0"/>
              <a:t>ACTORS - Adversaries</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pic>
        <p:nvPicPr>
          <p:cNvPr id="4098" name="Picture 2" descr="D:\GIT PROJECTS\OPAT-background\Democratic Union of Socialist States - DUSS.png"/>
          <p:cNvPicPr>
            <a:picLocks noChangeAspect="1" noChangeArrowheads="1"/>
          </p:cNvPicPr>
          <p:nvPr/>
        </p:nvPicPr>
        <p:blipFill>
          <a:blip r:embed="rId2" cstate="print"/>
          <a:srcRect/>
          <a:stretch>
            <a:fillRect/>
          </a:stretch>
        </p:blipFill>
        <p:spPr bwMode="auto">
          <a:xfrm>
            <a:off x="214282" y="928676"/>
            <a:ext cx="428628" cy="285752"/>
          </a:xfrm>
          <a:prstGeom prst="rect">
            <a:avLst/>
          </a:prstGeom>
          <a:noFill/>
          <a:ln w="3175">
            <a:solidFill>
              <a:schemeClr val="tx1"/>
            </a:solidFill>
          </a:ln>
        </p:spPr>
      </p:pic>
      <p:sp>
        <p:nvSpPr>
          <p:cNvPr id="9" name="Plassholder for innhold 1"/>
          <p:cNvSpPr txBox="1">
            <a:spLocks/>
          </p:cNvSpPr>
          <p:nvPr/>
        </p:nvSpPr>
        <p:spPr>
          <a:xfrm>
            <a:off x="642910" y="714362"/>
            <a:ext cx="8929750" cy="4176463"/>
          </a:xfrm>
          <a:prstGeom prst="rect">
            <a:avLst/>
          </a:prstGeom>
        </p:spPr>
        <p:txBody>
          <a:bodyPr vert="horz" lIns="91440" tIns="45720" rIns="91440" bIns="45720" rtlCol="0">
            <a:normAutofit/>
          </a:bodyPr>
          <a:lstStyle/>
          <a:p>
            <a:endParaRPr lang="en-US" sz="1400" b="1" dirty="0" smtClean="0"/>
          </a:p>
          <a:p>
            <a:r>
              <a:rPr lang="en-US" sz="1400" b="1" dirty="0" smtClean="0"/>
              <a:t>Democratic Union of Socialist States (DUSS)</a:t>
            </a:r>
          </a:p>
          <a:p>
            <a:r>
              <a:rPr lang="en-US" sz="1400" dirty="0" smtClean="0"/>
              <a:t>China, </a:t>
            </a:r>
            <a:r>
              <a:rPr lang="en-US" sz="1400" dirty="0" err="1" smtClean="0"/>
              <a:t>Notia</a:t>
            </a:r>
            <a:r>
              <a:rPr lang="en-US" sz="1400" dirty="0" smtClean="0"/>
              <a:t> and Kambiland are allied as part of DUSS.</a:t>
            </a:r>
            <a:r>
              <a:rPr lang="en-US" sz="1400" b="1" dirty="0" smtClean="0"/>
              <a:t> </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1" i="0" u="none" strike="noStrike" kern="1200" cap="none" spc="0" normalizeH="0" baseline="0" noProof="0" dirty="0" smtClean="0">
                <a:ln>
                  <a:noFill/>
                </a:ln>
                <a:solidFill>
                  <a:schemeClr val="tx1"/>
                </a:solidFill>
                <a:effectLst/>
                <a:uLnTx/>
                <a:uFillTx/>
                <a:latin typeface="+mn-lt"/>
                <a:ea typeface="+mn-ea"/>
                <a:cs typeface="+mn-cs"/>
              </a:rPr>
              <a:t>China</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0" i="0" u="none" strike="noStrike" kern="1200" cap="none" spc="0" normalizeH="0" baseline="0" noProof="0" dirty="0" smtClean="0">
                <a:ln>
                  <a:noFill/>
                </a:ln>
                <a:solidFill>
                  <a:schemeClr val="tx1"/>
                </a:solidFill>
                <a:effectLst/>
                <a:uLnTx/>
                <a:uFillTx/>
                <a:latin typeface="+mn-lt"/>
                <a:ea typeface="+mn-ea"/>
                <a:cs typeface="+mn-cs"/>
              </a:rPr>
              <a:t>China are the lead nation of DUSS and are projecting power worldwide using air and maritime assets.</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0"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1" i="0" u="none" strike="noStrike" kern="1200" cap="none" spc="0" normalizeH="0" baseline="0" noProof="0" dirty="0" smtClean="0">
                <a:ln>
                  <a:noFill/>
                </a:ln>
                <a:solidFill>
                  <a:schemeClr val="tx1"/>
                </a:solidFill>
                <a:effectLst/>
                <a:uLnTx/>
                <a:uFillTx/>
                <a:latin typeface="+mn-lt"/>
                <a:ea typeface="+mn-ea"/>
                <a:cs typeface="+mn-cs"/>
              </a:rPr>
              <a:t>Syria</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0" i="0" u="none" strike="noStrike" kern="1200" cap="none" spc="0" normalizeH="0" baseline="0" noProof="0" dirty="0" smtClean="0">
                <a:ln>
                  <a:noFill/>
                </a:ln>
                <a:solidFill>
                  <a:schemeClr val="tx1"/>
                </a:solidFill>
                <a:effectLst/>
                <a:uLnTx/>
                <a:uFillTx/>
                <a:latin typeface="+mn-lt"/>
                <a:ea typeface="+mn-ea"/>
                <a:cs typeface="+mn-cs"/>
              </a:rPr>
              <a:t>Syria is affiliated with DUSS and a supporting member, but not yet a full member of the alliance.</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1" i="0" u="none" strike="noStrike" kern="1200" cap="none" spc="0" normalizeH="0" baseline="0" noProof="0" dirty="0" smtClean="0">
                <a:ln>
                  <a:noFill/>
                </a:ln>
                <a:solidFill>
                  <a:schemeClr val="tx1"/>
                </a:solidFill>
                <a:effectLst/>
                <a:uLnTx/>
                <a:uFillTx/>
                <a:latin typeface="+mn-lt"/>
                <a:ea typeface="+mn-ea"/>
                <a:cs typeface="+mn-cs"/>
              </a:rPr>
              <a:t>Iran</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0" i="0" u="none" strike="noStrike" kern="1200" cap="none" spc="0" normalizeH="0" baseline="0" noProof="0" dirty="0" smtClean="0">
                <a:ln>
                  <a:noFill/>
                </a:ln>
                <a:solidFill>
                  <a:schemeClr val="tx1"/>
                </a:solidFill>
                <a:effectLst/>
                <a:uLnTx/>
                <a:uFillTx/>
                <a:latin typeface="+mn-lt"/>
                <a:ea typeface="+mn-ea"/>
                <a:cs typeface="+mn-cs"/>
              </a:rPr>
              <a:t>Iran is affiliated with DUSS and a supporting member, but not yet a full member of the alliance.</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1" i="0" u="none" strike="noStrike" kern="1200" cap="none" spc="0" normalizeH="0" baseline="0" noProof="0" dirty="0" smtClean="0">
                <a:ln>
                  <a:noFill/>
                </a:ln>
                <a:solidFill>
                  <a:schemeClr val="tx1"/>
                </a:solidFill>
                <a:effectLst/>
                <a:uLnTx/>
                <a:uFillTx/>
                <a:latin typeface="+mn-lt"/>
                <a:ea typeface="+mn-ea"/>
                <a:cs typeface="+mn-cs"/>
              </a:rPr>
              <a:t>Libya</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0" i="0" u="none" strike="noStrike" kern="1200" cap="none" spc="0" normalizeH="0" baseline="0" noProof="0" dirty="0" smtClean="0">
                <a:ln>
                  <a:noFill/>
                </a:ln>
                <a:solidFill>
                  <a:schemeClr val="tx1"/>
                </a:solidFill>
                <a:effectLst/>
                <a:uLnTx/>
                <a:uFillTx/>
                <a:latin typeface="+mn-lt"/>
                <a:ea typeface="+mn-ea"/>
                <a:cs typeface="+mn-cs"/>
              </a:rPr>
              <a:t>Libya is affiliated with DUSS and a supporting member, but not yet a full member of the alliance.</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11" name="TekstSylinder 10"/>
          <p:cNvSpPr txBox="1"/>
          <p:nvPr/>
        </p:nvSpPr>
        <p:spPr>
          <a:xfrm>
            <a:off x="5643538" y="4572014"/>
            <a:ext cx="3500462" cy="430887"/>
          </a:xfrm>
          <a:prstGeom prst="rect">
            <a:avLst/>
          </a:prstGeom>
          <a:noFill/>
        </p:spPr>
        <p:txBody>
          <a:bodyPr wrap="square" rtlCol="0">
            <a:spAutoFit/>
          </a:bodyPr>
          <a:lstStyle/>
          <a:p>
            <a:r>
              <a:rPr lang="en-US" sz="700" dirty="0" smtClean="0"/>
              <a:t>Enemy: is actively opposed or hostile to CJTF and friendly forces. </a:t>
            </a:r>
          </a:p>
          <a:p>
            <a:r>
              <a:rPr lang="en-US" sz="700" dirty="0" smtClean="0"/>
              <a:t>Adversary: opponent in a contest, conflict, or dispute toward CJTF and friendly forces. </a:t>
            </a:r>
          </a:p>
          <a:p>
            <a:r>
              <a:rPr lang="en-US" sz="700" dirty="0" smtClean="0"/>
              <a:t>Neutral: not </a:t>
            </a:r>
            <a:r>
              <a:rPr lang="en-US" sz="800" dirty="0" smtClean="0"/>
              <a:t>supporting</a:t>
            </a:r>
            <a:r>
              <a:rPr lang="en-US" sz="700" dirty="0" smtClean="0"/>
              <a:t> or helping either side in a conflict, disagreement, etc.; impartial.</a:t>
            </a:r>
            <a:endParaRPr lang="nb-NO" sz="700" dirty="0"/>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52172"/>
            <a:ext cx="9036496" cy="2448272"/>
          </a:xfrm>
        </p:spPr>
        <p:txBody>
          <a:bodyPr>
            <a:normAutofit/>
          </a:bodyPr>
          <a:lstStyle/>
          <a:p>
            <a:r>
              <a:rPr lang="en-US" sz="1600" dirty="0" smtClean="0"/>
              <a:t>Combined Joint Task Force Headquarter (CJTF HQ): Mission maker/event host</a:t>
            </a:r>
          </a:p>
          <a:p>
            <a:r>
              <a:rPr lang="en-US" sz="1600" b="1" dirty="0" smtClean="0"/>
              <a:t>Joint Force Air Component Commander (JFACC): Volunteer 132</a:t>
            </a:r>
            <a:r>
              <a:rPr lang="en-US" sz="1600" b="1" baseline="30000" dirty="0" smtClean="0"/>
              <a:t>nd</a:t>
            </a:r>
            <a:r>
              <a:rPr lang="en-US" sz="1600" b="1" dirty="0" smtClean="0"/>
              <a:t> members/externals</a:t>
            </a:r>
          </a:p>
          <a:p>
            <a:r>
              <a:rPr lang="en-US" sz="1600" b="1" dirty="0" smtClean="0"/>
              <a:t>Air Operations Centre (AOC): JFACC volunteers take turn</a:t>
            </a:r>
          </a:p>
          <a:p>
            <a:r>
              <a:rPr lang="en-US" sz="1600" dirty="0" smtClean="0"/>
              <a:t>Virtual Intelligence Directorate (VID): Mission maker/event host</a:t>
            </a:r>
          </a:p>
          <a:p>
            <a:r>
              <a:rPr lang="en-US" sz="1600" b="1" dirty="0" smtClean="0"/>
              <a:t>Virtual Intelligence Service (VIS): Volunteer 132</a:t>
            </a:r>
            <a:r>
              <a:rPr lang="en-US" sz="1600" b="1" baseline="30000" dirty="0" smtClean="0"/>
              <a:t>nd</a:t>
            </a:r>
            <a:r>
              <a:rPr lang="en-US" sz="1600" b="1" dirty="0" smtClean="0"/>
              <a:t> members/externals</a:t>
            </a:r>
          </a:p>
          <a:p>
            <a:r>
              <a:rPr lang="en-US" sz="1600" b="1" i="1" dirty="0" smtClean="0">
                <a:solidFill>
                  <a:schemeClr val="tx1">
                    <a:lumMod val="50000"/>
                    <a:lumOff val="50000"/>
                  </a:schemeClr>
                </a:solidFill>
              </a:rPr>
              <a:t>LCC Land Component Commander (LCC) – If interest, can be filled by volunteers (need minimum 3)</a:t>
            </a:r>
          </a:p>
          <a:p>
            <a:r>
              <a:rPr lang="en-US" sz="1600" b="1" i="1" dirty="0" smtClean="0">
                <a:solidFill>
                  <a:schemeClr val="tx1">
                    <a:lumMod val="50000"/>
                    <a:lumOff val="50000"/>
                  </a:schemeClr>
                </a:solidFill>
              </a:rPr>
              <a:t>Maritime Component Commander (MCC) - If interest, can be filled by volunteers (need minimum 3</a:t>
            </a:r>
            <a:r>
              <a:rPr lang="en-US" sz="1600" b="1" i="1" dirty="0" smtClean="0"/>
              <a:t>)</a:t>
            </a:r>
          </a:p>
          <a:p>
            <a:endParaRPr lang="en-US" sz="1600" b="1" dirty="0" smtClean="0"/>
          </a:p>
          <a:p>
            <a:pPr>
              <a:buNone/>
            </a:pPr>
            <a:endParaRPr lang="en-US" dirty="0"/>
          </a:p>
        </p:txBody>
      </p:sp>
      <p:sp>
        <p:nvSpPr>
          <p:cNvPr id="3" name="Tittel 2"/>
          <p:cNvSpPr>
            <a:spLocks noGrp="1"/>
          </p:cNvSpPr>
          <p:nvPr>
            <p:ph type="title"/>
          </p:nvPr>
        </p:nvSpPr>
        <p:spPr/>
        <p:txBody>
          <a:bodyPr/>
          <a:lstStyle/>
          <a:p>
            <a:r>
              <a:rPr lang="en-US" dirty="0" smtClean="0"/>
              <a:t>FUNCTIONS / ROLES </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Commander of the entire force (Air, maritime and land forces)</a:t>
            </a:r>
          </a:p>
          <a:p>
            <a:r>
              <a:rPr lang="en-US" sz="1600" dirty="0" smtClean="0"/>
              <a:t>Mission designers /event host</a:t>
            </a:r>
          </a:p>
          <a:p>
            <a:r>
              <a:rPr lang="en-US" sz="1600" dirty="0" smtClean="0"/>
              <a:t>Ensures to streamline events</a:t>
            </a:r>
          </a:p>
          <a:p>
            <a:endParaRPr lang="en-US" sz="1600" dirty="0"/>
          </a:p>
        </p:txBody>
      </p:sp>
      <p:sp>
        <p:nvSpPr>
          <p:cNvPr id="3" name="Tittel 2"/>
          <p:cNvSpPr>
            <a:spLocks noGrp="1"/>
          </p:cNvSpPr>
          <p:nvPr>
            <p:ph type="title"/>
          </p:nvPr>
        </p:nvSpPr>
        <p:spPr/>
        <p:txBody>
          <a:bodyPr/>
          <a:lstStyle/>
          <a:p>
            <a:r>
              <a:rPr lang="en-US" dirty="0" smtClean="0"/>
              <a:t>CJTF – 23  HQ</a:t>
            </a:r>
            <a:endParaRPr lang="en-US" dirty="0"/>
          </a:p>
        </p:txBody>
      </p:sp>
      <p:pic>
        <p:nvPicPr>
          <p:cNvPr id="1026" name="Picture 2" descr="D:\GIT PROJECTS\OPAT-background\CJTF-23 logo.png"/>
          <p:cNvPicPr>
            <a:picLocks noChangeAspect="1" noChangeArrowheads="1"/>
          </p:cNvPicPr>
          <p:nvPr/>
        </p:nvPicPr>
        <p:blipFill>
          <a:blip r:embed="rId2"/>
          <a:srcRect/>
          <a:stretch>
            <a:fillRect/>
          </a:stretch>
        </p:blipFill>
        <p:spPr bwMode="auto">
          <a:xfrm>
            <a:off x="5214942" y="857238"/>
            <a:ext cx="3555154" cy="3248022"/>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Commander of Air Forces involved in the operation</a:t>
            </a:r>
          </a:p>
          <a:p>
            <a:r>
              <a:rPr lang="en-US" sz="1600" dirty="0" smtClean="0"/>
              <a:t>Volunteer 132</a:t>
            </a:r>
            <a:r>
              <a:rPr lang="en-US" sz="1600" baseline="30000" dirty="0" smtClean="0"/>
              <a:t>nd</a:t>
            </a:r>
            <a:r>
              <a:rPr lang="en-US" sz="1600" dirty="0" smtClean="0"/>
              <a:t> members</a:t>
            </a:r>
          </a:p>
          <a:p>
            <a:r>
              <a:rPr lang="en-US" sz="1600" dirty="0" smtClean="0"/>
              <a:t>Takes guidance from CJTF-82 HQ, available intelligence, supported by VIS, to develop and execute the air campaign.</a:t>
            </a:r>
          </a:p>
          <a:p>
            <a:endParaRPr lang="en-US" sz="1600" dirty="0" smtClean="0"/>
          </a:p>
          <a:p>
            <a:endParaRPr lang="en-US" sz="1600" dirty="0" smtClean="0"/>
          </a:p>
          <a:p>
            <a:pPr>
              <a:buNone/>
            </a:pPr>
            <a:r>
              <a:rPr lang="en-US" sz="1600" dirty="0" smtClean="0"/>
              <a:t>For details:</a:t>
            </a:r>
          </a:p>
          <a:p>
            <a:r>
              <a:rPr lang="en-US" sz="1600" dirty="0" smtClean="0"/>
              <a:t>See JFACC Instructions (</a:t>
            </a:r>
            <a:r>
              <a:rPr lang="en-US" sz="1600" dirty="0" smtClean="0">
                <a:hlinkClick r:id="rId2"/>
              </a:rPr>
              <a:t>LINK</a:t>
            </a:r>
            <a:r>
              <a:rPr lang="en-US" sz="1600" dirty="0" smtClean="0"/>
              <a:t>)</a:t>
            </a:r>
          </a:p>
          <a:p>
            <a:endParaRPr lang="en-US" sz="1600" dirty="0" smtClean="0"/>
          </a:p>
          <a:p>
            <a:endParaRPr lang="en-US" sz="1600" dirty="0"/>
          </a:p>
        </p:txBody>
      </p:sp>
      <p:sp>
        <p:nvSpPr>
          <p:cNvPr id="3" name="Tittel 2"/>
          <p:cNvSpPr>
            <a:spLocks noGrp="1"/>
          </p:cNvSpPr>
          <p:nvPr>
            <p:ph type="title"/>
          </p:nvPr>
        </p:nvSpPr>
        <p:spPr/>
        <p:txBody>
          <a:bodyPr/>
          <a:lstStyle/>
          <a:p>
            <a:r>
              <a:rPr lang="en-US" dirty="0" smtClean="0"/>
              <a:t>JFACC</a:t>
            </a:r>
            <a:endParaRPr lang="en-US" dirty="0"/>
          </a:p>
        </p:txBody>
      </p:sp>
      <p:pic>
        <p:nvPicPr>
          <p:cNvPr id="4" name="Picture 2" descr="D:\GIT PROJECTS\OPAT-background\JFACC logo.png"/>
          <p:cNvPicPr>
            <a:picLocks noChangeAspect="1" noChangeArrowheads="1"/>
          </p:cNvPicPr>
          <p:nvPr/>
        </p:nvPicPr>
        <p:blipFill>
          <a:blip r:embed="rId3" cstate="print"/>
          <a:srcRect l="2212" t="17767" r="2654"/>
          <a:stretch>
            <a:fillRect/>
          </a:stretch>
        </p:blipFill>
        <p:spPr bwMode="auto">
          <a:xfrm>
            <a:off x="5643570" y="1785932"/>
            <a:ext cx="3071834" cy="1983911"/>
          </a:xfrm>
          <a:prstGeom prst="rect">
            <a:avLst/>
          </a:prstGeom>
          <a:noFill/>
          <a:ln>
            <a:solidFill>
              <a:schemeClr val="tx1"/>
            </a:solidFill>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Translates JFACC daily guidance (Air Operations Directive, AOD) into a executable Air Tasking Order</a:t>
            </a:r>
          </a:p>
          <a:p>
            <a:r>
              <a:rPr lang="en-US" sz="1600" dirty="0" smtClean="0"/>
              <a:t>One member from the JFACC team, responsible for the </a:t>
            </a:r>
            <a:r>
              <a:rPr lang="en-US" sz="1600" dirty="0" err="1" smtClean="0"/>
              <a:t>taskings</a:t>
            </a:r>
            <a:r>
              <a:rPr lang="en-US" sz="1600" dirty="0" smtClean="0"/>
              <a:t> for that specific event IAW JFACC guidance</a:t>
            </a:r>
          </a:p>
        </p:txBody>
      </p:sp>
      <p:sp>
        <p:nvSpPr>
          <p:cNvPr id="3" name="Tittel 2"/>
          <p:cNvSpPr>
            <a:spLocks noGrp="1"/>
          </p:cNvSpPr>
          <p:nvPr>
            <p:ph type="title"/>
          </p:nvPr>
        </p:nvSpPr>
        <p:spPr/>
        <p:txBody>
          <a:bodyPr/>
          <a:lstStyle/>
          <a:p>
            <a:r>
              <a:rPr lang="en-US" dirty="0" smtClean="0"/>
              <a:t>AOC</a:t>
            </a:r>
            <a:endParaRPr lang="en-US" dirty="0"/>
          </a:p>
        </p:txBody>
      </p:sp>
      <p:pic>
        <p:nvPicPr>
          <p:cNvPr id="2051" name="Picture 3" descr="D:\GIT PROJECTS\OPAT-background\AOC logo2.png"/>
          <p:cNvPicPr>
            <a:picLocks noChangeAspect="1" noChangeArrowheads="1"/>
          </p:cNvPicPr>
          <p:nvPr/>
        </p:nvPicPr>
        <p:blipFill>
          <a:blip r:embed="rId2"/>
          <a:srcRect/>
          <a:stretch>
            <a:fillRect/>
          </a:stretch>
        </p:blipFill>
        <p:spPr bwMode="auto">
          <a:xfrm>
            <a:off x="5429256" y="1142990"/>
            <a:ext cx="2707721" cy="2890833"/>
          </a:xfrm>
          <a:prstGeom prst="rect">
            <a:avLst/>
          </a:prstGeom>
          <a:noFill/>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Higher echelon intelligence agency.</a:t>
            </a:r>
          </a:p>
          <a:p>
            <a:r>
              <a:rPr lang="en-US" sz="1600" dirty="0" smtClean="0"/>
              <a:t>Mission designers /event host</a:t>
            </a:r>
          </a:p>
          <a:p>
            <a:r>
              <a:rPr lang="en-US" sz="1600" dirty="0" smtClean="0"/>
              <a:t>A way for mission designers/event hosts to introduce intelligence into the scenario.</a:t>
            </a:r>
          </a:p>
          <a:p>
            <a:r>
              <a:rPr lang="en-US" sz="1600" dirty="0" smtClean="0"/>
              <a:t>Reports will be forwarded to VIS</a:t>
            </a:r>
            <a:endParaRPr lang="en-US" sz="1600" dirty="0"/>
          </a:p>
        </p:txBody>
      </p:sp>
      <p:sp>
        <p:nvSpPr>
          <p:cNvPr id="3" name="Tittel 2"/>
          <p:cNvSpPr>
            <a:spLocks noGrp="1"/>
          </p:cNvSpPr>
          <p:nvPr>
            <p:ph type="title"/>
          </p:nvPr>
        </p:nvSpPr>
        <p:spPr/>
        <p:txBody>
          <a:bodyPr/>
          <a:lstStyle/>
          <a:p>
            <a:r>
              <a:rPr lang="en-US" dirty="0" smtClean="0"/>
              <a:t>VID</a:t>
            </a:r>
            <a:endParaRPr lang="en-US" dirty="0"/>
          </a:p>
        </p:txBody>
      </p:sp>
      <p:pic>
        <p:nvPicPr>
          <p:cNvPr id="5122" name="Picture 2" descr="https://media.discordapp.net/attachments/361618361815138313/738329332224753674/unknown.png?width=665&amp;height=677"/>
          <p:cNvPicPr>
            <a:picLocks noChangeAspect="1" noChangeArrowheads="1"/>
          </p:cNvPicPr>
          <p:nvPr/>
        </p:nvPicPr>
        <p:blipFill>
          <a:blip r:embed="rId2" cstate="print"/>
          <a:srcRect/>
          <a:stretch>
            <a:fillRect/>
          </a:stretch>
        </p:blipFill>
        <p:spPr bwMode="auto">
          <a:xfrm>
            <a:off x="5364088" y="1131590"/>
            <a:ext cx="3112192" cy="3168352"/>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Intelligence agency that supports operations</a:t>
            </a:r>
          </a:p>
          <a:p>
            <a:r>
              <a:rPr lang="en-US" sz="1600" dirty="0" smtClean="0"/>
              <a:t>Volunteer 132</a:t>
            </a:r>
            <a:r>
              <a:rPr lang="en-US" sz="1600" baseline="30000" dirty="0" smtClean="0"/>
              <a:t>nd</a:t>
            </a:r>
            <a:r>
              <a:rPr lang="en-US" sz="1600" dirty="0" smtClean="0"/>
              <a:t> members</a:t>
            </a:r>
          </a:p>
          <a:p>
            <a:r>
              <a:rPr lang="en-US" sz="1600" dirty="0" smtClean="0"/>
              <a:t>Most of the operation will  be intelligence driven, and that intelligence will come from events.</a:t>
            </a:r>
          </a:p>
          <a:p>
            <a:endParaRPr lang="en-US" sz="1600" dirty="0" smtClean="0"/>
          </a:p>
          <a:p>
            <a:pPr>
              <a:buNone/>
            </a:pPr>
            <a:r>
              <a:rPr lang="en-US" sz="1600" dirty="0" smtClean="0"/>
              <a:t>For details:</a:t>
            </a:r>
          </a:p>
          <a:p>
            <a:r>
              <a:rPr lang="en-US" sz="1600" dirty="0" smtClean="0"/>
              <a:t>See VIS Instructions (</a:t>
            </a:r>
            <a:r>
              <a:rPr lang="en-US" sz="1600" dirty="0" smtClean="0">
                <a:hlinkClick r:id="rId2"/>
              </a:rPr>
              <a:t>LINK</a:t>
            </a:r>
            <a:r>
              <a:rPr lang="en-US" sz="1600" dirty="0" smtClean="0"/>
              <a:t>)</a:t>
            </a:r>
          </a:p>
        </p:txBody>
      </p:sp>
      <p:sp>
        <p:nvSpPr>
          <p:cNvPr id="3" name="Tittel 2"/>
          <p:cNvSpPr>
            <a:spLocks noGrp="1"/>
          </p:cNvSpPr>
          <p:nvPr>
            <p:ph type="title"/>
          </p:nvPr>
        </p:nvSpPr>
        <p:spPr/>
        <p:txBody>
          <a:bodyPr/>
          <a:lstStyle/>
          <a:p>
            <a:r>
              <a:rPr lang="en-US" dirty="0" smtClean="0"/>
              <a:t>VIS</a:t>
            </a:r>
            <a:endParaRPr lang="en-US" dirty="0"/>
          </a:p>
        </p:txBody>
      </p:sp>
      <p:pic>
        <p:nvPicPr>
          <p:cNvPr id="4" name="Bilde 3" descr="C:\Users\Sjefen\Desktop\OPUF VIS logo\Virtual_Intelligence_Service_only_logo.PNG"/>
          <p:cNvPicPr/>
          <p:nvPr/>
        </p:nvPicPr>
        <p:blipFill>
          <a:blip r:embed="rId3" cstate="print"/>
          <a:srcRect/>
          <a:stretch>
            <a:fillRect/>
          </a:stretch>
        </p:blipFill>
        <p:spPr bwMode="auto">
          <a:xfrm>
            <a:off x="5724128" y="1419622"/>
            <a:ext cx="2696716" cy="2304256"/>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ADA9419-33EC-626E-C3F0-460FB2AED1E8}"/>
              </a:ext>
            </a:extLst>
          </p:cNvPr>
          <p:cNvSpPr txBox="1"/>
          <p:nvPr/>
        </p:nvSpPr>
        <p:spPr>
          <a:xfrm>
            <a:off x="1684992" y="1612370"/>
            <a:ext cx="1341783" cy="761747"/>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Process raw intel</a:t>
            </a:r>
          </a:p>
          <a:p>
            <a:pPr marL="214313" indent="-214313">
              <a:buFont typeface="Calibri"/>
              <a:buChar char="-"/>
            </a:pPr>
            <a:r>
              <a:rPr lang="en-US" sz="900" dirty="0">
                <a:cs typeface="Calibri"/>
              </a:rPr>
              <a:t>Plot locations on .</a:t>
            </a:r>
            <a:r>
              <a:rPr lang="en-US" sz="900" dirty="0" err="1">
                <a:cs typeface="Calibri"/>
              </a:rPr>
              <a:t>cf</a:t>
            </a:r>
            <a:endParaRPr lang="en-US" sz="900" dirty="0">
              <a:cs typeface="Calibri"/>
            </a:endParaRPr>
          </a:p>
          <a:p>
            <a:pPr marL="214313" indent="-214313">
              <a:buFont typeface="Calibri"/>
              <a:buChar char="-"/>
            </a:pPr>
            <a:r>
              <a:rPr lang="en-US" sz="900" dirty="0">
                <a:cs typeface="Calibri"/>
              </a:rPr>
              <a:t>Update OOB</a:t>
            </a:r>
          </a:p>
          <a:p>
            <a:pPr marL="214313" indent="-214313">
              <a:buFont typeface="Calibri"/>
              <a:buChar char="-"/>
            </a:pPr>
            <a:r>
              <a:rPr lang="en-US" sz="900" dirty="0">
                <a:cs typeface="Calibri"/>
              </a:rPr>
              <a:t>Update IR list</a:t>
            </a:r>
          </a:p>
          <a:p>
            <a:pPr marL="214313" indent="-214313">
              <a:buFont typeface="Calibri"/>
              <a:buChar char="-"/>
            </a:pPr>
            <a:r>
              <a:rPr lang="en-US" sz="900" dirty="0">
                <a:cs typeface="Calibri"/>
              </a:rPr>
              <a:t>Update VIS Timeline</a:t>
            </a:r>
          </a:p>
        </p:txBody>
      </p:sp>
      <p:sp>
        <p:nvSpPr>
          <p:cNvPr id="6" name="TextBox 5">
            <a:extLst>
              <a:ext uri="{FF2B5EF4-FFF2-40B4-BE49-F238E27FC236}">
                <a16:creationId xmlns="" xmlns:a16="http://schemas.microsoft.com/office/drawing/2014/main" id="{9A98B4E7-E4ED-3E3E-FD23-7BB5B8AD85D3}"/>
              </a:ext>
            </a:extLst>
          </p:cNvPr>
          <p:cNvSpPr txBox="1"/>
          <p:nvPr/>
        </p:nvSpPr>
        <p:spPr>
          <a:xfrm>
            <a:off x="3561004" y="1610818"/>
            <a:ext cx="1625980" cy="623248"/>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Analyse intel</a:t>
            </a:r>
          </a:p>
          <a:p>
            <a:pPr marL="214313" indent="-214313">
              <a:buFont typeface="Calibri"/>
              <a:buChar char="-"/>
            </a:pPr>
            <a:r>
              <a:rPr lang="en-US" sz="900" dirty="0">
                <a:cs typeface="Calibri"/>
              </a:rPr>
              <a:t>Prepare new .</a:t>
            </a:r>
            <a:r>
              <a:rPr lang="en-US" sz="900" dirty="0" err="1">
                <a:cs typeface="Calibri"/>
              </a:rPr>
              <a:t>cf</a:t>
            </a:r>
            <a:r>
              <a:rPr lang="en-US" sz="900" dirty="0">
                <a:cs typeface="Calibri"/>
              </a:rPr>
              <a:t> summaries</a:t>
            </a:r>
          </a:p>
          <a:p>
            <a:pPr marL="214313" indent="-214313">
              <a:buFont typeface="Calibri"/>
              <a:buChar char="-"/>
            </a:pPr>
            <a:r>
              <a:rPr lang="en-US" sz="900" dirty="0">
                <a:cs typeface="Calibri"/>
              </a:rPr>
              <a:t>Determine COAs</a:t>
            </a:r>
          </a:p>
          <a:p>
            <a:pPr marL="214313" indent="-214313">
              <a:buFont typeface="Calibri"/>
              <a:buChar char="-"/>
            </a:pPr>
            <a:r>
              <a:rPr lang="en-US" sz="900" dirty="0">
                <a:cs typeface="Calibri"/>
              </a:rPr>
              <a:t>Update IR list</a:t>
            </a:r>
          </a:p>
        </p:txBody>
      </p:sp>
      <p:sp>
        <p:nvSpPr>
          <p:cNvPr id="7" name="TextBox 6">
            <a:extLst>
              <a:ext uri="{FF2B5EF4-FFF2-40B4-BE49-F238E27FC236}">
                <a16:creationId xmlns="" xmlns:a16="http://schemas.microsoft.com/office/drawing/2014/main" id="{37BF554D-D503-FDB9-3856-505E8C05C94A}"/>
              </a:ext>
            </a:extLst>
          </p:cNvPr>
          <p:cNvSpPr txBox="1"/>
          <p:nvPr/>
        </p:nvSpPr>
        <p:spPr>
          <a:xfrm>
            <a:off x="5666856" y="1635665"/>
            <a:ext cx="1927259" cy="484748"/>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Targeting meeting planning</a:t>
            </a:r>
          </a:p>
          <a:p>
            <a:pPr marL="214313" indent="-214313">
              <a:buFont typeface="Calibri"/>
              <a:buChar char="-"/>
            </a:pPr>
            <a:r>
              <a:rPr lang="en-US" sz="900" dirty="0">
                <a:cs typeface="Calibri"/>
              </a:rPr>
              <a:t>Decide target recommendations</a:t>
            </a:r>
          </a:p>
          <a:p>
            <a:pPr marL="214313" indent="-214313">
              <a:buFont typeface="Calibri"/>
              <a:buChar char="-"/>
            </a:pPr>
            <a:r>
              <a:rPr lang="en-US" sz="900" dirty="0">
                <a:cs typeface="Calibri"/>
              </a:rPr>
              <a:t>Prepare presentation</a:t>
            </a:r>
            <a:endParaRPr lang="en-US" sz="900" dirty="0"/>
          </a:p>
        </p:txBody>
      </p:sp>
      <p:sp>
        <p:nvSpPr>
          <p:cNvPr id="8" name="Arrow: Right 7">
            <a:extLst>
              <a:ext uri="{FF2B5EF4-FFF2-40B4-BE49-F238E27FC236}">
                <a16:creationId xmlns="" xmlns:a16="http://schemas.microsoft.com/office/drawing/2014/main" id="{2FFD9C04-7C11-F84E-D931-DDA91A9BAF70}"/>
              </a:ext>
            </a:extLst>
          </p:cNvPr>
          <p:cNvSpPr/>
          <p:nvPr/>
        </p:nvSpPr>
        <p:spPr>
          <a:xfrm>
            <a:off x="3064048" y="1815813"/>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0" name="Arrow: Right 9">
            <a:extLst>
              <a:ext uri="{FF2B5EF4-FFF2-40B4-BE49-F238E27FC236}">
                <a16:creationId xmlns="" xmlns:a16="http://schemas.microsoft.com/office/drawing/2014/main" id="{2386C553-5F68-CE54-1C8B-D59CA1F7F42B}"/>
              </a:ext>
            </a:extLst>
          </p:cNvPr>
          <p:cNvSpPr/>
          <p:nvPr/>
        </p:nvSpPr>
        <p:spPr>
          <a:xfrm>
            <a:off x="5204066" y="1815812"/>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1" name="TextBox 10">
            <a:extLst>
              <a:ext uri="{FF2B5EF4-FFF2-40B4-BE49-F238E27FC236}">
                <a16:creationId xmlns="" xmlns:a16="http://schemas.microsoft.com/office/drawing/2014/main" id="{87A8098E-253F-FB9B-29A6-1E67863864EC}"/>
              </a:ext>
            </a:extLst>
          </p:cNvPr>
          <p:cNvSpPr txBox="1"/>
          <p:nvPr/>
        </p:nvSpPr>
        <p:spPr>
          <a:xfrm>
            <a:off x="5887380" y="2732075"/>
            <a:ext cx="1476892" cy="761747"/>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Targeting Meeting</a:t>
            </a:r>
          </a:p>
          <a:p>
            <a:pPr marL="128588" indent="-128588">
              <a:buFont typeface="Calibri"/>
              <a:buChar char="-"/>
            </a:pPr>
            <a:r>
              <a:rPr lang="en-US" sz="900" dirty="0">
                <a:cs typeface="Calibri"/>
              </a:rPr>
              <a:t>See TTP for rough agenda</a:t>
            </a:r>
          </a:p>
          <a:p>
            <a:pPr marL="128588" indent="-128588">
              <a:buFont typeface="Calibri"/>
              <a:buChar char="-"/>
            </a:pPr>
            <a:r>
              <a:rPr lang="en-US" sz="900" dirty="0">
                <a:cs typeface="Calibri"/>
              </a:rPr>
              <a:t>VIS present first</a:t>
            </a:r>
          </a:p>
          <a:p>
            <a:pPr marL="128588" indent="-128588">
              <a:buFont typeface="Calibri"/>
              <a:buChar char="-"/>
            </a:pPr>
            <a:r>
              <a:rPr lang="en-US" sz="900" dirty="0">
                <a:cs typeface="Calibri"/>
              </a:rPr>
              <a:t>JFACC present next</a:t>
            </a:r>
          </a:p>
          <a:p>
            <a:pPr marL="128588" indent="-128588">
              <a:buFont typeface="Calibri"/>
              <a:buChar char="-"/>
            </a:pPr>
            <a:r>
              <a:rPr lang="en-US" sz="900" dirty="0">
                <a:cs typeface="Calibri"/>
              </a:rPr>
              <a:t>Discuss target priorities</a:t>
            </a:r>
          </a:p>
        </p:txBody>
      </p:sp>
      <p:sp>
        <p:nvSpPr>
          <p:cNvPr id="14" name="TextBox 13">
            <a:extLst>
              <a:ext uri="{FF2B5EF4-FFF2-40B4-BE49-F238E27FC236}">
                <a16:creationId xmlns="" xmlns:a16="http://schemas.microsoft.com/office/drawing/2014/main" id="{7D83FCDD-B597-0AB0-4CF1-76527EAD9208}"/>
              </a:ext>
            </a:extLst>
          </p:cNvPr>
          <p:cNvSpPr txBox="1"/>
          <p:nvPr/>
        </p:nvSpPr>
        <p:spPr>
          <a:xfrm>
            <a:off x="3710091" y="2794194"/>
            <a:ext cx="1625980" cy="1177245"/>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Present intel</a:t>
            </a:r>
          </a:p>
          <a:p>
            <a:pPr marL="214313" indent="-214313">
              <a:buFont typeface="Calibri"/>
              <a:buChar char="-"/>
            </a:pPr>
            <a:r>
              <a:rPr lang="en-US" sz="900" dirty="0">
                <a:cs typeface="Calibri"/>
              </a:rPr>
              <a:t>Ideally only once </a:t>
            </a:r>
            <a:r>
              <a:rPr lang="en-US" sz="900" dirty="0" smtClean="0">
                <a:cs typeface="Calibri"/>
              </a:rPr>
              <a:t>VIS </a:t>
            </a:r>
            <a:r>
              <a:rPr lang="en-US" sz="900" dirty="0">
                <a:cs typeface="Calibri"/>
              </a:rPr>
              <a:t>know JFACC's plan</a:t>
            </a:r>
          </a:p>
          <a:p>
            <a:pPr marL="214313" indent="-214313">
              <a:buFont typeface="Calibri"/>
              <a:buChar char="-"/>
            </a:pPr>
            <a:r>
              <a:rPr lang="en-US" sz="900" dirty="0">
                <a:cs typeface="Calibri"/>
              </a:rPr>
              <a:t>Produce any further deliverables that may be needed (e.g. .</a:t>
            </a:r>
            <a:r>
              <a:rPr lang="en-US" sz="900" dirty="0" err="1">
                <a:cs typeface="Calibri"/>
              </a:rPr>
              <a:t>cf</a:t>
            </a:r>
            <a:r>
              <a:rPr lang="en-US" sz="900" dirty="0">
                <a:cs typeface="Calibri"/>
              </a:rPr>
              <a:t> layers, extra info on particular targets)</a:t>
            </a:r>
          </a:p>
        </p:txBody>
      </p:sp>
      <p:sp>
        <p:nvSpPr>
          <p:cNvPr id="15" name="Arrow: Right 14">
            <a:extLst>
              <a:ext uri="{FF2B5EF4-FFF2-40B4-BE49-F238E27FC236}">
                <a16:creationId xmlns="" xmlns:a16="http://schemas.microsoft.com/office/drawing/2014/main" id="{F829DF44-7910-9B2E-A5B0-3A3A35B7F66F}"/>
              </a:ext>
            </a:extLst>
          </p:cNvPr>
          <p:cNvSpPr/>
          <p:nvPr/>
        </p:nvSpPr>
        <p:spPr>
          <a:xfrm rot="5400000">
            <a:off x="6393655" y="2343828"/>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6" name="TextBox 15">
            <a:extLst>
              <a:ext uri="{FF2B5EF4-FFF2-40B4-BE49-F238E27FC236}">
                <a16:creationId xmlns="" xmlns:a16="http://schemas.microsoft.com/office/drawing/2014/main" id="{E50FA681-E511-D4DF-F0F5-28E5A21DEF5E}"/>
              </a:ext>
            </a:extLst>
          </p:cNvPr>
          <p:cNvSpPr txBox="1"/>
          <p:nvPr/>
        </p:nvSpPr>
        <p:spPr>
          <a:xfrm>
            <a:off x="1684992" y="2868737"/>
            <a:ext cx="1476892" cy="1315745"/>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Pilots fly mission and report intel</a:t>
            </a:r>
          </a:p>
          <a:p>
            <a:pPr marL="128588" indent="-128588">
              <a:buFont typeface="Calibri"/>
              <a:buChar char="-"/>
            </a:pPr>
            <a:r>
              <a:rPr lang="en-US" sz="900" dirty="0">
                <a:cs typeface="Calibri"/>
              </a:rPr>
              <a:t>Should all be reported in Campaign Manager</a:t>
            </a:r>
          </a:p>
          <a:p>
            <a:pPr marL="128588" indent="-128588">
              <a:buFont typeface="Calibri"/>
              <a:buChar char="-"/>
            </a:pPr>
            <a:r>
              <a:rPr lang="en-US" sz="900" dirty="0">
                <a:cs typeface="Calibri"/>
              </a:rPr>
              <a:t>Sometimes need to look at AARs as well</a:t>
            </a:r>
          </a:p>
          <a:p>
            <a:pPr marL="128588" indent="-128588">
              <a:buFont typeface="Calibri"/>
              <a:buChar char="-"/>
            </a:pPr>
            <a:r>
              <a:rPr lang="en-US" sz="900" dirty="0">
                <a:cs typeface="Calibri"/>
              </a:rPr>
              <a:t>VID summary and JFC Guidance can also provide further info</a:t>
            </a:r>
          </a:p>
        </p:txBody>
      </p:sp>
      <p:sp>
        <p:nvSpPr>
          <p:cNvPr id="17" name="Arrow: Right 16">
            <a:extLst>
              <a:ext uri="{FF2B5EF4-FFF2-40B4-BE49-F238E27FC236}">
                <a16:creationId xmlns="" xmlns:a16="http://schemas.microsoft.com/office/drawing/2014/main" id="{B2ABEFCA-C2A1-3EA7-3E57-8A0EE384BBC7}"/>
              </a:ext>
            </a:extLst>
          </p:cNvPr>
          <p:cNvSpPr/>
          <p:nvPr/>
        </p:nvSpPr>
        <p:spPr>
          <a:xfrm rot="10800000">
            <a:off x="5396637" y="3073732"/>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8" name="Arrow: Right 17">
            <a:extLst>
              <a:ext uri="{FF2B5EF4-FFF2-40B4-BE49-F238E27FC236}">
                <a16:creationId xmlns="" xmlns:a16="http://schemas.microsoft.com/office/drawing/2014/main" id="{A4040A4C-4518-2F4B-6B61-B3C02D066B72}"/>
              </a:ext>
            </a:extLst>
          </p:cNvPr>
          <p:cNvSpPr/>
          <p:nvPr/>
        </p:nvSpPr>
        <p:spPr>
          <a:xfrm rot="10800000">
            <a:off x="3197603" y="3073732"/>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9" name="Arrow: Right 18">
            <a:extLst>
              <a:ext uri="{FF2B5EF4-FFF2-40B4-BE49-F238E27FC236}">
                <a16:creationId xmlns="" xmlns:a16="http://schemas.microsoft.com/office/drawing/2014/main" id="{4E89E795-2B3D-CF67-C4C5-F01225B1AB55}"/>
              </a:ext>
            </a:extLst>
          </p:cNvPr>
          <p:cNvSpPr/>
          <p:nvPr/>
        </p:nvSpPr>
        <p:spPr>
          <a:xfrm rot="16200000">
            <a:off x="2122935" y="2542610"/>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22" name="TextBox 21">
            <a:extLst>
              <a:ext uri="{FF2B5EF4-FFF2-40B4-BE49-F238E27FC236}">
                <a16:creationId xmlns="" xmlns:a16="http://schemas.microsoft.com/office/drawing/2014/main" id="{A366D4E4-1BE8-6AAB-1587-B344062D1D09}"/>
              </a:ext>
            </a:extLst>
          </p:cNvPr>
          <p:cNvSpPr txBox="1"/>
          <p:nvPr/>
        </p:nvSpPr>
        <p:spPr>
          <a:xfrm>
            <a:off x="1014100" y="960114"/>
            <a:ext cx="1341783" cy="207749"/>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Targeting Cycle</a:t>
            </a:r>
            <a:endParaRPr lang="en-US" dirty="0"/>
          </a:p>
        </p:txBody>
      </p:sp>
      <p:sp>
        <p:nvSpPr>
          <p:cNvPr id="23" name="Tittel 2"/>
          <p:cNvSpPr txBox="1">
            <a:spLocks/>
          </p:cNvSpPr>
          <p:nvPr/>
        </p:nvSpPr>
        <p:spPr>
          <a:xfrm>
            <a:off x="0" y="0"/>
            <a:ext cx="9129192" cy="648073"/>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chemeClr val="bg1"/>
                </a:solidFill>
                <a:effectLst/>
                <a:uLnTx/>
                <a:uFillTx/>
                <a:latin typeface="+mj-lt"/>
                <a:ea typeface="+mj-ea"/>
                <a:cs typeface="+mj-cs"/>
              </a:rPr>
              <a:t>VIS Cycle (Per ATO Day)</a:t>
            </a:r>
            <a:endParaRPr kumimoji="0" lang="en-US" sz="2800" b="1" i="0" u="none" strike="noStrike" kern="1200" cap="none" spc="0" normalizeH="0" baseline="0" noProof="0" dirty="0">
              <a:ln>
                <a:noFill/>
              </a:ln>
              <a:solidFill>
                <a:schemeClr val="bg1"/>
              </a:solidFill>
              <a:effectLst/>
              <a:uLnTx/>
              <a:uFillTx/>
              <a:latin typeface="+mj-lt"/>
              <a:ea typeface="+mj-ea"/>
              <a:cs typeface="+mj-cs"/>
            </a:endParaRPr>
          </a:p>
        </p:txBody>
      </p:sp>
    </p:spTree>
    <p:extLst>
      <p:ext uri="{BB962C8B-B14F-4D97-AF65-F5344CB8AC3E}">
        <p14:creationId xmlns="" xmlns:p14="http://schemas.microsoft.com/office/powerpoint/2010/main" val="1098572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785801"/>
            <a:ext cx="9144000" cy="4429156"/>
          </a:xfrm>
        </p:spPr>
        <p:txBody>
          <a:bodyPr>
            <a:normAutofit/>
          </a:bodyPr>
          <a:lstStyle/>
          <a:p>
            <a:pPr indent="-161925"/>
            <a:r>
              <a:rPr lang="en-US" sz="1400" dirty="0" smtClean="0"/>
              <a:t>CJTF-23 Operation order (OPORDER)</a:t>
            </a:r>
          </a:p>
          <a:p>
            <a:pPr indent="-161925"/>
            <a:r>
              <a:rPr lang="en-US" sz="1400" dirty="0" smtClean="0"/>
              <a:t>JFACC Joint Air Operations Plan (JAOP)</a:t>
            </a:r>
          </a:p>
          <a:p>
            <a:pPr indent="-161925"/>
            <a:r>
              <a:rPr lang="en-US" sz="1400" dirty="0" smtClean="0"/>
              <a:t>SPINS (Special Instructions)</a:t>
            </a:r>
          </a:p>
          <a:p>
            <a:pPr indent="-161925"/>
            <a:r>
              <a:rPr lang="en-US" sz="1400" dirty="0" smtClean="0"/>
              <a:t>Airspace Control Plan</a:t>
            </a:r>
          </a:p>
          <a:p>
            <a:pPr indent="-161925"/>
            <a:r>
              <a:rPr lang="en-US" sz="1400" dirty="0" smtClean="0"/>
              <a:t>Air Operations Directive (AOD)</a:t>
            </a:r>
          </a:p>
          <a:p>
            <a:pPr indent="-161925"/>
            <a:r>
              <a:rPr lang="en-US" sz="1400" dirty="0" smtClean="0"/>
              <a:t>Airspace Control Order</a:t>
            </a:r>
          </a:p>
          <a:p>
            <a:pPr indent="-161925"/>
            <a:r>
              <a:rPr lang="en-US" sz="1400" dirty="0" smtClean="0"/>
              <a:t>Joint Target List (JTL)</a:t>
            </a:r>
          </a:p>
          <a:p>
            <a:pPr indent="-161925"/>
            <a:r>
              <a:rPr lang="en-US" sz="1400" dirty="0" smtClean="0"/>
              <a:t>Joint Prioritized Target List (JPTL)</a:t>
            </a:r>
          </a:p>
          <a:p>
            <a:pPr indent="-161925"/>
            <a:r>
              <a:rPr lang="en-US" sz="1400" dirty="0" smtClean="0"/>
              <a:t>Time Sensitive Target (TST) Matrix</a:t>
            </a:r>
          </a:p>
          <a:p>
            <a:pPr indent="-161925"/>
            <a:r>
              <a:rPr lang="en-US" sz="1400" dirty="0" smtClean="0"/>
              <a:t>Intelligence Report (INTREP)</a:t>
            </a:r>
          </a:p>
          <a:p>
            <a:pPr marL="542925" lvl="2" indent="-180975"/>
            <a:r>
              <a:rPr lang="en-US" sz="1200" dirty="0" smtClean="0"/>
              <a:t>Basic </a:t>
            </a:r>
            <a:r>
              <a:rPr lang="en-US" sz="1200" dirty="0" err="1" smtClean="0"/>
              <a:t>Intrep</a:t>
            </a:r>
            <a:r>
              <a:rPr lang="en-US" sz="1200" dirty="0" smtClean="0"/>
              <a:t> (Common to all 132</a:t>
            </a:r>
            <a:r>
              <a:rPr lang="en-US" sz="1200" baseline="30000" dirty="0" smtClean="0"/>
              <a:t>nd</a:t>
            </a:r>
            <a:r>
              <a:rPr lang="en-US" sz="1200" dirty="0" smtClean="0"/>
              <a:t> events)</a:t>
            </a:r>
          </a:p>
          <a:p>
            <a:pPr marL="542925" lvl="2" indent="-180975"/>
            <a:r>
              <a:rPr lang="en-US" sz="1200" dirty="0" smtClean="0"/>
              <a:t>OPAC specific reports (Specific to OPAC only)</a:t>
            </a:r>
          </a:p>
          <a:p>
            <a:pPr indent="-161925"/>
            <a:r>
              <a:rPr lang="en-US" sz="1400" dirty="0" smtClean="0"/>
              <a:t>Intelligence Summary (INTSUM)</a:t>
            </a:r>
          </a:p>
          <a:p>
            <a:pPr marL="542925" lvl="2" indent="-180975"/>
            <a:r>
              <a:rPr lang="en-US" sz="1200" dirty="0" smtClean="0"/>
              <a:t>Per Event</a:t>
            </a:r>
          </a:p>
          <a:p>
            <a:pPr indent="-161925"/>
            <a:r>
              <a:rPr lang="en-US" sz="1400" dirty="0" smtClean="0"/>
              <a:t>Target Folder (TF)</a:t>
            </a:r>
          </a:p>
          <a:p>
            <a:pPr indent="-161925"/>
            <a:r>
              <a:rPr lang="en-US" sz="1400" dirty="0" err="1" smtClean="0"/>
              <a:t>Combatflite</a:t>
            </a:r>
            <a:r>
              <a:rPr lang="en-US" sz="1400" dirty="0" smtClean="0"/>
              <a:t> layers</a:t>
            </a:r>
          </a:p>
        </p:txBody>
      </p:sp>
      <p:sp>
        <p:nvSpPr>
          <p:cNvPr id="3" name="Tittel 2"/>
          <p:cNvSpPr>
            <a:spLocks noGrp="1"/>
          </p:cNvSpPr>
          <p:nvPr>
            <p:ph type="title"/>
          </p:nvPr>
        </p:nvSpPr>
        <p:spPr/>
        <p:txBody>
          <a:bodyPr/>
          <a:lstStyle/>
          <a:p>
            <a:r>
              <a:rPr lang="en-US" dirty="0" smtClean="0"/>
              <a:t>PRODUCTS</a:t>
            </a:r>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61" name="Rett pil 60"/>
          <p:cNvCxnSpPr>
            <a:endCxn id="6" idx="3"/>
          </p:cNvCxnSpPr>
          <p:nvPr/>
        </p:nvCxnSpPr>
        <p:spPr>
          <a:xfrm flipH="1">
            <a:off x="4716016" y="2787774"/>
            <a:ext cx="2664296" cy="1072109"/>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4" name="Rett pil 63"/>
          <p:cNvCxnSpPr>
            <a:endCxn id="7" idx="0"/>
          </p:cNvCxnSpPr>
          <p:nvPr/>
        </p:nvCxnSpPr>
        <p:spPr>
          <a:xfrm flipH="1">
            <a:off x="4067944" y="2787774"/>
            <a:ext cx="3312368" cy="182819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0" name="Rett pil 69"/>
          <p:cNvCxnSpPr>
            <a:endCxn id="9" idx="3"/>
          </p:cNvCxnSpPr>
          <p:nvPr/>
        </p:nvCxnSpPr>
        <p:spPr>
          <a:xfrm flipH="1">
            <a:off x="2910483" y="2787774"/>
            <a:ext cx="4469829" cy="10726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7" name="Rett pil 66"/>
          <p:cNvCxnSpPr>
            <a:endCxn id="8" idx="3"/>
          </p:cNvCxnSpPr>
          <p:nvPr/>
        </p:nvCxnSpPr>
        <p:spPr>
          <a:xfrm flipH="1" flipV="1">
            <a:off x="2915816" y="2059683"/>
            <a:ext cx="4464496" cy="7280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3" name="Tittel 2"/>
          <p:cNvSpPr>
            <a:spLocks noGrp="1"/>
          </p:cNvSpPr>
          <p:nvPr>
            <p:ph type="title"/>
          </p:nvPr>
        </p:nvSpPr>
        <p:spPr/>
        <p:txBody>
          <a:bodyPr/>
          <a:lstStyle/>
          <a:p>
            <a:r>
              <a:rPr lang="en-US" dirty="0" smtClean="0"/>
              <a:t>PRODUCTS</a:t>
            </a:r>
            <a:endParaRPr lang="en-US" dirty="0"/>
          </a:p>
        </p:txBody>
      </p:sp>
      <p:sp>
        <p:nvSpPr>
          <p:cNvPr id="4" name="Avrundet rektangel 3"/>
          <p:cNvSpPr/>
          <p:nvPr/>
        </p:nvSpPr>
        <p:spPr>
          <a:xfrm>
            <a:off x="3419872" y="1115568"/>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OPORDER</a:t>
            </a:r>
            <a:endParaRPr lang="en-US" sz="1000" dirty="0"/>
          </a:p>
        </p:txBody>
      </p:sp>
      <p:sp>
        <p:nvSpPr>
          <p:cNvPr id="5" name="Avrundet rektangel 4"/>
          <p:cNvSpPr/>
          <p:nvPr/>
        </p:nvSpPr>
        <p:spPr>
          <a:xfrm>
            <a:off x="3419872" y="2311711"/>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JAOP</a:t>
            </a:r>
            <a:endParaRPr lang="en-US" sz="1000" dirty="0"/>
          </a:p>
        </p:txBody>
      </p:sp>
      <p:sp>
        <p:nvSpPr>
          <p:cNvPr id="6" name="Avrundet rektangel 5"/>
          <p:cNvSpPr/>
          <p:nvPr/>
        </p:nvSpPr>
        <p:spPr>
          <a:xfrm>
            <a:off x="3419872" y="36798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t>
            </a:r>
            <a:endParaRPr lang="en-US" sz="1000" dirty="0"/>
          </a:p>
        </p:txBody>
      </p:sp>
      <p:sp>
        <p:nvSpPr>
          <p:cNvPr id="7" name="Avrundet rektangel 6"/>
          <p:cNvSpPr/>
          <p:nvPr/>
        </p:nvSpPr>
        <p:spPr>
          <a:xfrm>
            <a:off x="3419872" y="4615967"/>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ATO/EXECUTION</a:t>
            </a:r>
            <a:endParaRPr lang="en-US" sz="1000" dirty="0"/>
          </a:p>
        </p:txBody>
      </p:sp>
      <p:sp>
        <p:nvSpPr>
          <p:cNvPr id="8" name="Avrundet rektangel 7"/>
          <p:cNvSpPr/>
          <p:nvPr/>
        </p:nvSpPr>
        <p:spPr>
          <a:xfrm>
            <a:off x="1619672" y="18796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JTL</a:t>
            </a:r>
            <a:endParaRPr lang="en-US" sz="1000" dirty="0"/>
          </a:p>
        </p:txBody>
      </p:sp>
      <p:sp>
        <p:nvSpPr>
          <p:cNvPr id="9" name="Avrundet rektangel 8"/>
          <p:cNvSpPr/>
          <p:nvPr/>
        </p:nvSpPr>
        <p:spPr>
          <a:xfrm>
            <a:off x="1614339" y="3680445"/>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08104" y="18516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12" name="Rett pil 11"/>
          <p:cNvCxnSpPr>
            <a:stCxn id="4" idx="2"/>
            <a:endCxn id="5" idx="0"/>
          </p:cNvCxnSpPr>
          <p:nvPr/>
        </p:nvCxnSpPr>
        <p:spPr>
          <a:xfrm>
            <a:off x="4067944" y="1475608"/>
            <a:ext cx="0" cy="836103"/>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Rett pil 12"/>
          <p:cNvCxnSpPr>
            <a:stCxn id="4" idx="2"/>
            <a:endCxn id="8" idx="0"/>
          </p:cNvCxnSpPr>
          <p:nvPr/>
        </p:nvCxnSpPr>
        <p:spPr>
          <a:xfrm flipH="1">
            <a:off x="2267744" y="1475608"/>
            <a:ext cx="1800200" cy="40405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 name="Rett pil 15"/>
          <p:cNvCxnSpPr>
            <a:stCxn id="8" idx="3"/>
            <a:endCxn id="5" idx="1"/>
          </p:cNvCxnSpPr>
          <p:nvPr/>
        </p:nvCxnSpPr>
        <p:spPr>
          <a:xfrm>
            <a:off x="2915816" y="2059683"/>
            <a:ext cx="504056" cy="43204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Rett pil 18"/>
          <p:cNvCxnSpPr>
            <a:stCxn id="8" idx="2"/>
            <a:endCxn id="9" idx="0"/>
          </p:cNvCxnSpPr>
          <p:nvPr/>
        </p:nvCxnSpPr>
        <p:spPr>
          <a:xfrm flipH="1">
            <a:off x="2262411" y="2239703"/>
            <a:ext cx="5333" cy="144074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2" name="Rett pil 21"/>
          <p:cNvCxnSpPr>
            <a:stCxn id="5" idx="2"/>
            <a:endCxn id="6" idx="0"/>
          </p:cNvCxnSpPr>
          <p:nvPr/>
        </p:nvCxnSpPr>
        <p:spPr>
          <a:xfrm>
            <a:off x="4067944" y="2671751"/>
            <a:ext cx="0" cy="100811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Rett pil 24"/>
          <p:cNvCxnSpPr>
            <a:stCxn id="6" idx="2"/>
            <a:endCxn id="7" idx="0"/>
          </p:cNvCxnSpPr>
          <p:nvPr/>
        </p:nvCxnSpPr>
        <p:spPr>
          <a:xfrm>
            <a:off x="4067944" y="4039903"/>
            <a:ext cx="0" cy="57606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3"/>
          </p:cNvCxnSpPr>
          <p:nvPr/>
        </p:nvCxnSpPr>
        <p:spPr>
          <a:xfrm flipH="1">
            <a:off x="4716016" y="2211710"/>
            <a:ext cx="1440160" cy="25842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1"/>
          </p:cNvCxnSpPr>
          <p:nvPr/>
        </p:nvCxnSpPr>
        <p:spPr>
          <a:xfrm>
            <a:off x="2262411" y="4040485"/>
            <a:ext cx="1157461" cy="75550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Rett pil 40"/>
          <p:cNvCxnSpPr>
            <a:stCxn id="6" idx="1"/>
            <a:endCxn id="9" idx="3"/>
          </p:cNvCxnSpPr>
          <p:nvPr/>
        </p:nvCxnSpPr>
        <p:spPr>
          <a:xfrm flipH="1">
            <a:off x="2910483" y="3859883"/>
            <a:ext cx="509389" cy="58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3419872" y="627534"/>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Introduction brief</a:t>
            </a:r>
            <a:endParaRPr lang="en-US" sz="1000" dirty="0"/>
          </a:p>
        </p:txBody>
      </p:sp>
      <p:cxnSp>
        <p:nvCxnSpPr>
          <p:cNvPr id="23" name="Rett pil 22"/>
          <p:cNvCxnSpPr>
            <a:stCxn id="21" idx="2"/>
            <a:endCxn id="4" idx="0"/>
          </p:cNvCxnSpPr>
          <p:nvPr/>
        </p:nvCxnSpPr>
        <p:spPr>
          <a:xfrm>
            <a:off x="4067944" y="987574"/>
            <a:ext cx="0" cy="12799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Avrundet rektangel 26"/>
          <p:cNvSpPr/>
          <p:nvPr/>
        </p:nvSpPr>
        <p:spPr>
          <a:xfrm>
            <a:off x="7740352" y="1923678"/>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X</a:t>
            </a:r>
            <a:endParaRPr lang="en-US" sz="1000" dirty="0">
              <a:solidFill>
                <a:schemeClr val="tx1"/>
              </a:solidFill>
            </a:endParaRPr>
          </a:p>
        </p:txBody>
      </p:sp>
      <p:sp>
        <p:nvSpPr>
          <p:cNvPr id="29" name="Avrundet rektangel 28"/>
          <p:cNvSpPr/>
          <p:nvPr/>
        </p:nvSpPr>
        <p:spPr>
          <a:xfrm>
            <a:off x="7740352" y="2355726"/>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Y</a:t>
            </a:r>
            <a:endParaRPr lang="en-US" sz="1000" dirty="0">
              <a:solidFill>
                <a:schemeClr val="tx1"/>
              </a:solidFill>
            </a:endParaRPr>
          </a:p>
        </p:txBody>
      </p:sp>
      <p:sp>
        <p:nvSpPr>
          <p:cNvPr id="30" name="Avrundet rektangel 29"/>
          <p:cNvSpPr/>
          <p:nvPr/>
        </p:nvSpPr>
        <p:spPr>
          <a:xfrm>
            <a:off x="7740352" y="2787774"/>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Z</a:t>
            </a:r>
            <a:endParaRPr lang="en-US" sz="1000" dirty="0">
              <a:solidFill>
                <a:schemeClr val="tx1"/>
              </a:solidFill>
            </a:endParaRPr>
          </a:p>
        </p:txBody>
      </p:sp>
      <p:sp>
        <p:nvSpPr>
          <p:cNvPr id="32" name="Avrundet rektangel 31"/>
          <p:cNvSpPr/>
          <p:nvPr/>
        </p:nvSpPr>
        <p:spPr>
          <a:xfrm>
            <a:off x="7740352" y="3219822"/>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INTSUM</a:t>
            </a:r>
            <a:endParaRPr lang="en-US" sz="1000" dirty="0">
              <a:solidFill>
                <a:schemeClr val="tx1"/>
              </a:solidFill>
            </a:endParaRPr>
          </a:p>
        </p:txBody>
      </p:sp>
      <p:cxnSp>
        <p:nvCxnSpPr>
          <p:cNvPr id="46" name="Rett linje 45"/>
          <p:cNvCxnSpPr>
            <a:stCxn id="27" idx="1"/>
          </p:cNvCxnSpPr>
          <p:nvPr/>
        </p:nvCxnSpPr>
        <p:spPr>
          <a:xfrm flipH="1">
            <a:off x="7380312" y="2103698"/>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Rett linje 46"/>
          <p:cNvCxnSpPr>
            <a:stCxn id="29" idx="1"/>
          </p:cNvCxnSpPr>
          <p:nvPr/>
        </p:nvCxnSpPr>
        <p:spPr>
          <a:xfrm flipH="1">
            <a:off x="7380312" y="2535746"/>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Rett linje 49"/>
          <p:cNvCxnSpPr>
            <a:stCxn id="30" idx="1"/>
          </p:cNvCxnSpPr>
          <p:nvPr/>
        </p:nvCxnSpPr>
        <p:spPr>
          <a:xfrm flipH="1">
            <a:off x="7380312" y="2967794"/>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Rett linje 52"/>
          <p:cNvCxnSpPr>
            <a:stCxn id="32" idx="1"/>
          </p:cNvCxnSpPr>
          <p:nvPr/>
        </p:nvCxnSpPr>
        <p:spPr>
          <a:xfrm flipH="1">
            <a:off x="7380312" y="3399842"/>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Rett linje 55"/>
          <p:cNvCxnSpPr/>
          <p:nvPr/>
        </p:nvCxnSpPr>
        <p:spPr>
          <a:xfrm flipV="1">
            <a:off x="7380312" y="2104022"/>
            <a:ext cx="0" cy="12961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Rett pil 59"/>
          <p:cNvCxnSpPr>
            <a:endCxn id="5" idx="3"/>
          </p:cNvCxnSpPr>
          <p:nvPr/>
        </p:nvCxnSpPr>
        <p:spPr>
          <a:xfrm flipH="1" flipV="1">
            <a:off x="4716016" y="2491731"/>
            <a:ext cx="2664296" cy="29604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linje 72"/>
          <p:cNvCxnSpPr/>
          <p:nvPr/>
        </p:nvCxnSpPr>
        <p:spPr>
          <a:xfrm flipH="1">
            <a:off x="35496" y="3183818"/>
            <a:ext cx="9073008" cy="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81" name="TekstSylinder 80"/>
          <p:cNvSpPr txBox="1"/>
          <p:nvPr/>
        </p:nvSpPr>
        <p:spPr>
          <a:xfrm>
            <a:off x="164654" y="3172197"/>
            <a:ext cx="936104" cy="276999"/>
          </a:xfrm>
          <a:prstGeom prst="rect">
            <a:avLst/>
          </a:prstGeom>
          <a:noFill/>
        </p:spPr>
        <p:txBody>
          <a:bodyPr wrap="square" rtlCol="0">
            <a:spAutoFit/>
          </a:bodyPr>
          <a:lstStyle/>
          <a:p>
            <a:r>
              <a:rPr lang="en-US" sz="1200" b="1" dirty="0" smtClean="0"/>
              <a:t>PER EVENT</a:t>
            </a:r>
            <a:endParaRPr lang="en-US" sz="1200" b="1" dirty="0"/>
          </a:p>
        </p:txBody>
      </p:sp>
      <p:sp>
        <p:nvSpPr>
          <p:cNvPr id="82" name="TekstSylinder 81"/>
          <p:cNvSpPr txBox="1"/>
          <p:nvPr/>
        </p:nvSpPr>
        <p:spPr>
          <a:xfrm>
            <a:off x="150937" y="2902074"/>
            <a:ext cx="1872208" cy="276999"/>
          </a:xfrm>
          <a:prstGeom prst="rect">
            <a:avLst/>
          </a:prstGeom>
          <a:noFill/>
        </p:spPr>
        <p:txBody>
          <a:bodyPr wrap="square" rtlCol="0">
            <a:spAutoFit/>
          </a:bodyPr>
          <a:lstStyle/>
          <a:p>
            <a:r>
              <a:rPr lang="en-US" sz="1200" b="1" dirty="0" smtClean="0"/>
              <a:t>CAMPAIGN DOCUMENTS</a:t>
            </a:r>
            <a:endParaRPr lang="en-US" sz="1200" b="1" dirty="0"/>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p:txBody>
          <a:bodyPr/>
          <a:lstStyle/>
          <a:p>
            <a:r>
              <a:rPr lang="en-US" dirty="0" smtClean="0"/>
              <a:t>Situation / Road to war</a:t>
            </a:r>
          </a:p>
          <a:p>
            <a:r>
              <a:rPr lang="en-US" dirty="0" smtClean="0"/>
              <a:t>Functions/Roles</a:t>
            </a:r>
          </a:p>
          <a:p>
            <a:r>
              <a:rPr lang="en-US" dirty="0" smtClean="0"/>
              <a:t>Products</a:t>
            </a:r>
          </a:p>
          <a:p>
            <a:r>
              <a:rPr lang="en-US" dirty="0" smtClean="0"/>
              <a:t>Generic timeline</a:t>
            </a:r>
          </a:p>
          <a:p>
            <a:r>
              <a:rPr lang="en-US" dirty="0" smtClean="0"/>
              <a:t>Information flow/ Where to find information</a:t>
            </a:r>
            <a:endParaRPr lang="en-US" dirty="0"/>
          </a:p>
        </p:txBody>
      </p:sp>
      <p:sp>
        <p:nvSpPr>
          <p:cNvPr id="3" name="Tittel 2"/>
          <p:cNvSpPr>
            <a:spLocks noGrp="1"/>
          </p:cNvSpPr>
          <p:nvPr>
            <p:ph type="title"/>
          </p:nvPr>
        </p:nvSpPr>
        <p:spPr/>
        <p:txBody>
          <a:bodyPr/>
          <a:lstStyle/>
          <a:p>
            <a:r>
              <a:rPr lang="en-US" dirty="0" smtClean="0"/>
              <a:t>AGENDA</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Rett pil 60"/>
          <p:cNvCxnSpPr>
            <a:endCxn id="6" idx="3"/>
          </p:cNvCxnSpPr>
          <p:nvPr/>
        </p:nvCxnSpPr>
        <p:spPr>
          <a:xfrm flipH="1">
            <a:off x="4716016" y="2787774"/>
            <a:ext cx="2664296" cy="1072109"/>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4" name="Rett pil 63"/>
          <p:cNvCxnSpPr>
            <a:endCxn id="7" idx="0"/>
          </p:cNvCxnSpPr>
          <p:nvPr/>
        </p:nvCxnSpPr>
        <p:spPr>
          <a:xfrm flipH="1">
            <a:off x="4067944" y="2787774"/>
            <a:ext cx="3312368" cy="1828193"/>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0" name="Rett pil 69"/>
          <p:cNvCxnSpPr>
            <a:endCxn id="9" idx="3"/>
          </p:cNvCxnSpPr>
          <p:nvPr/>
        </p:nvCxnSpPr>
        <p:spPr>
          <a:xfrm flipH="1">
            <a:off x="2910483" y="2787774"/>
            <a:ext cx="4469829" cy="1072691"/>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7" name="Rett pil 66"/>
          <p:cNvCxnSpPr>
            <a:endCxn id="8" idx="3"/>
          </p:cNvCxnSpPr>
          <p:nvPr/>
        </p:nvCxnSpPr>
        <p:spPr>
          <a:xfrm flipH="1" flipV="1">
            <a:off x="2915816" y="2059683"/>
            <a:ext cx="4464496" cy="7280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3" name="Tittel 2"/>
          <p:cNvSpPr>
            <a:spLocks noGrp="1"/>
          </p:cNvSpPr>
          <p:nvPr>
            <p:ph type="title"/>
          </p:nvPr>
        </p:nvSpPr>
        <p:spPr/>
        <p:txBody>
          <a:bodyPr/>
          <a:lstStyle/>
          <a:p>
            <a:r>
              <a:rPr lang="en-US" dirty="0" smtClean="0"/>
              <a:t>PRODUCTS - campaign</a:t>
            </a:r>
            <a:endParaRPr lang="en-US" dirty="0"/>
          </a:p>
        </p:txBody>
      </p:sp>
      <p:sp>
        <p:nvSpPr>
          <p:cNvPr id="4" name="Avrundet rektangel 3"/>
          <p:cNvSpPr/>
          <p:nvPr/>
        </p:nvSpPr>
        <p:spPr>
          <a:xfrm>
            <a:off x="3419872" y="1115568"/>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OPORDER</a:t>
            </a:r>
            <a:endParaRPr lang="en-US" sz="1000" dirty="0"/>
          </a:p>
        </p:txBody>
      </p:sp>
      <p:sp>
        <p:nvSpPr>
          <p:cNvPr id="5" name="Avrundet rektangel 4"/>
          <p:cNvSpPr/>
          <p:nvPr/>
        </p:nvSpPr>
        <p:spPr>
          <a:xfrm>
            <a:off x="3419872" y="2311711"/>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JAOP/ACP</a:t>
            </a:r>
            <a:endParaRPr lang="en-US" sz="1000" dirty="0"/>
          </a:p>
        </p:txBody>
      </p:sp>
      <p:sp>
        <p:nvSpPr>
          <p:cNvPr id="6" name="Avrundet rektangel 5"/>
          <p:cNvSpPr/>
          <p:nvPr/>
        </p:nvSpPr>
        <p:spPr>
          <a:xfrm>
            <a:off x="3419872" y="3679863"/>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t>
            </a:r>
            <a:endParaRPr lang="en-US" sz="1000" dirty="0"/>
          </a:p>
        </p:txBody>
      </p:sp>
      <p:sp>
        <p:nvSpPr>
          <p:cNvPr id="7" name="Avrundet rektangel 6"/>
          <p:cNvSpPr/>
          <p:nvPr/>
        </p:nvSpPr>
        <p:spPr>
          <a:xfrm>
            <a:off x="3419872" y="4615967"/>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ATO/EXECUTION</a:t>
            </a:r>
            <a:endParaRPr lang="en-US" sz="1000" dirty="0"/>
          </a:p>
        </p:txBody>
      </p:sp>
      <p:sp>
        <p:nvSpPr>
          <p:cNvPr id="8" name="Avrundet rektangel 7"/>
          <p:cNvSpPr/>
          <p:nvPr/>
        </p:nvSpPr>
        <p:spPr>
          <a:xfrm>
            <a:off x="1619672" y="18796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JTL</a:t>
            </a:r>
            <a:endParaRPr lang="en-US" sz="1000" dirty="0"/>
          </a:p>
        </p:txBody>
      </p:sp>
      <p:sp>
        <p:nvSpPr>
          <p:cNvPr id="9" name="Avrundet rektangel 8"/>
          <p:cNvSpPr/>
          <p:nvPr/>
        </p:nvSpPr>
        <p:spPr>
          <a:xfrm>
            <a:off x="1614339" y="3680445"/>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08104" y="18516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12" name="Rett pil 11"/>
          <p:cNvCxnSpPr>
            <a:stCxn id="4" idx="2"/>
            <a:endCxn id="5" idx="0"/>
          </p:cNvCxnSpPr>
          <p:nvPr/>
        </p:nvCxnSpPr>
        <p:spPr>
          <a:xfrm>
            <a:off x="4067944" y="1475608"/>
            <a:ext cx="0" cy="836103"/>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Rett pil 12"/>
          <p:cNvCxnSpPr>
            <a:stCxn id="4" idx="2"/>
            <a:endCxn id="8" idx="0"/>
          </p:cNvCxnSpPr>
          <p:nvPr/>
        </p:nvCxnSpPr>
        <p:spPr>
          <a:xfrm flipH="1">
            <a:off x="2267744" y="1475608"/>
            <a:ext cx="1800200" cy="40405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 name="Rett pil 15"/>
          <p:cNvCxnSpPr>
            <a:stCxn id="8" idx="3"/>
            <a:endCxn id="5" idx="1"/>
          </p:cNvCxnSpPr>
          <p:nvPr/>
        </p:nvCxnSpPr>
        <p:spPr>
          <a:xfrm>
            <a:off x="2915816" y="2059683"/>
            <a:ext cx="504056" cy="43204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Rett pil 18"/>
          <p:cNvCxnSpPr>
            <a:stCxn id="8" idx="2"/>
            <a:endCxn id="9" idx="0"/>
          </p:cNvCxnSpPr>
          <p:nvPr/>
        </p:nvCxnSpPr>
        <p:spPr>
          <a:xfrm flipH="1">
            <a:off x="2262411" y="2239703"/>
            <a:ext cx="5333" cy="144074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2" name="Rett pil 21"/>
          <p:cNvCxnSpPr>
            <a:stCxn id="5" idx="2"/>
            <a:endCxn id="6" idx="0"/>
          </p:cNvCxnSpPr>
          <p:nvPr/>
        </p:nvCxnSpPr>
        <p:spPr>
          <a:xfrm>
            <a:off x="4067944" y="2671751"/>
            <a:ext cx="0" cy="100811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Rett pil 24"/>
          <p:cNvCxnSpPr>
            <a:stCxn id="6" idx="2"/>
            <a:endCxn id="7" idx="0"/>
          </p:cNvCxnSpPr>
          <p:nvPr/>
        </p:nvCxnSpPr>
        <p:spPr>
          <a:xfrm>
            <a:off x="4067944" y="4039903"/>
            <a:ext cx="0" cy="576064"/>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3"/>
          </p:cNvCxnSpPr>
          <p:nvPr/>
        </p:nvCxnSpPr>
        <p:spPr>
          <a:xfrm flipH="1">
            <a:off x="4716016" y="2211710"/>
            <a:ext cx="1440160" cy="25842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1"/>
          </p:cNvCxnSpPr>
          <p:nvPr/>
        </p:nvCxnSpPr>
        <p:spPr>
          <a:xfrm>
            <a:off x="2262411" y="4040485"/>
            <a:ext cx="1157461" cy="755502"/>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1" name="Rett pil 40"/>
          <p:cNvCxnSpPr>
            <a:stCxn id="6" idx="1"/>
            <a:endCxn id="9" idx="3"/>
          </p:cNvCxnSpPr>
          <p:nvPr/>
        </p:nvCxnSpPr>
        <p:spPr>
          <a:xfrm flipH="1">
            <a:off x="2910483" y="3859883"/>
            <a:ext cx="509389" cy="582"/>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3419872" y="627534"/>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Introduction brief</a:t>
            </a:r>
            <a:endParaRPr lang="en-US" sz="1000" dirty="0"/>
          </a:p>
        </p:txBody>
      </p:sp>
      <p:cxnSp>
        <p:nvCxnSpPr>
          <p:cNvPr id="23" name="Rett pil 22"/>
          <p:cNvCxnSpPr>
            <a:stCxn id="21" idx="2"/>
            <a:endCxn id="4" idx="0"/>
          </p:cNvCxnSpPr>
          <p:nvPr/>
        </p:nvCxnSpPr>
        <p:spPr>
          <a:xfrm>
            <a:off x="4067944" y="987574"/>
            <a:ext cx="0" cy="12799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Avrundet rektangel 26"/>
          <p:cNvSpPr/>
          <p:nvPr/>
        </p:nvSpPr>
        <p:spPr>
          <a:xfrm>
            <a:off x="7740352" y="1923678"/>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X</a:t>
            </a:r>
            <a:endParaRPr lang="en-US" sz="1000" dirty="0">
              <a:solidFill>
                <a:schemeClr val="tx1"/>
              </a:solidFill>
            </a:endParaRPr>
          </a:p>
        </p:txBody>
      </p:sp>
      <p:sp>
        <p:nvSpPr>
          <p:cNvPr id="29" name="Avrundet rektangel 28"/>
          <p:cNvSpPr/>
          <p:nvPr/>
        </p:nvSpPr>
        <p:spPr>
          <a:xfrm>
            <a:off x="7740352" y="2355726"/>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Y</a:t>
            </a:r>
            <a:endParaRPr lang="en-US" sz="1000" dirty="0">
              <a:solidFill>
                <a:schemeClr val="tx1"/>
              </a:solidFill>
            </a:endParaRPr>
          </a:p>
        </p:txBody>
      </p:sp>
      <p:sp>
        <p:nvSpPr>
          <p:cNvPr id="30" name="Avrundet rektangel 29"/>
          <p:cNvSpPr/>
          <p:nvPr/>
        </p:nvSpPr>
        <p:spPr>
          <a:xfrm>
            <a:off x="7740352" y="2787774"/>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Z</a:t>
            </a:r>
            <a:endParaRPr lang="en-US" sz="1000" dirty="0">
              <a:solidFill>
                <a:schemeClr val="tx1"/>
              </a:solidFill>
            </a:endParaRPr>
          </a:p>
        </p:txBody>
      </p:sp>
      <p:sp>
        <p:nvSpPr>
          <p:cNvPr id="32" name="Avrundet rektangel 31"/>
          <p:cNvSpPr/>
          <p:nvPr/>
        </p:nvSpPr>
        <p:spPr>
          <a:xfrm>
            <a:off x="7740352" y="3219822"/>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bg1">
                    <a:lumMod val="95000"/>
                  </a:schemeClr>
                </a:solidFill>
              </a:rPr>
              <a:t>INTSUM</a:t>
            </a:r>
            <a:endParaRPr lang="en-US" sz="1000" dirty="0">
              <a:solidFill>
                <a:schemeClr val="bg1">
                  <a:lumMod val="95000"/>
                </a:schemeClr>
              </a:solidFill>
            </a:endParaRPr>
          </a:p>
        </p:txBody>
      </p:sp>
      <p:cxnSp>
        <p:nvCxnSpPr>
          <p:cNvPr id="46" name="Rett linje 45"/>
          <p:cNvCxnSpPr>
            <a:stCxn id="27" idx="1"/>
          </p:cNvCxnSpPr>
          <p:nvPr/>
        </p:nvCxnSpPr>
        <p:spPr>
          <a:xfrm flipH="1">
            <a:off x="7380312" y="2103698"/>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Rett linje 46"/>
          <p:cNvCxnSpPr>
            <a:stCxn id="29" idx="1"/>
          </p:cNvCxnSpPr>
          <p:nvPr/>
        </p:nvCxnSpPr>
        <p:spPr>
          <a:xfrm flipH="1">
            <a:off x="7380312" y="2535746"/>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Rett linje 49"/>
          <p:cNvCxnSpPr>
            <a:stCxn id="30" idx="1"/>
          </p:cNvCxnSpPr>
          <p:nvPr/>
        </p:nvCxnSpPr>
        <p:spPr>
          <a:xfrm flipH="1">
            <a:off x="7380312" y="2967794"/>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Rett linje 52"/>
          <p:cNvCxnSpPr>
            <a:stCxn id="32" idx="1"/>
          </p:cNvCxnSpPr>
          <p:nvPr/>
        </p:nvCxnSpPr>
        <p:spPr>
          <a:xfrm flipH="1">
            <a:off x="7380312" y="3399842"/>
            <a:ext cx="360040" cy="0"/>
          </a:xfrm>
          <a:prstGeom prst="line">
            <a:avLst/>
          </a:prstGeom>
          <a:ln w="12700">
            <a:solidFill>
              <a:schemeClr val="bg1">
                <a:lumMod val="50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56" name="Rett linje 55"/>
          <p:cNvCxnSpPr/>
          <p:nvPr/>
        </p:nvCxnSpPr>
        <p:spPr>
          <a:xfrm flipV="1">
            <a:off x="7380312" y="2104022"/>
            <a:ext cx="0" cy="12961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Rett pil 59"/>
          <p:cNvCxnSpPr>
            <a:endCxn id="5" idx="3"/>
          </p:cNvCxnSpPr>
          <p:nvPr/>
        </p:nvCxnSpPr>
        <p:spPr>
          <a:xfrm flipH="1" flipV="1">
            <a:off x="4716016" y="2491731"/>
            <a:ext cx="2664296" cy="29604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linje 72"/>
          <p:cNvCxnSpPr/>
          <p:nvPr/>
        </p:nvCxnSpPr>
        <p:spPr>
          <a:xfrm flipH="1">
            <a:off x="35496" y="3183818"/>
            <a:ext cx="9073008" cy="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81" name="TekstSylinder 80"/>
          <p:cNvSpPr txBox="1"/>
          <p:nvPr/>
        </p:nvSpPr>
        <p:spPr>
          <a:xfrm>
            <a:off x="164654" y="3172197"/>
            <a:ext cx="936104" cy="276999"/>
          </a:xfrm>
          <a:prstGeom prst="rect">
            <a:avLst/>
          </a:prstGeom>
          <a:noFill/>
        </p:spPr>
        <p:txBody>
          <a:bodyPr wrap="square" rtlCol="0">
            <a:spAutoFit/>
          </a:bodyPr>
          <a:lstStyle/>
          <a:p>
            <a:r>
              <a:rPr lang="en-US" sz="1200" b="1" dirty="0" smtClean="0"/>
              <a:t>PER EVENT</a:t>
            </a:r>
            <a:endParaRPr lang="en-US" sz="1200" b="1" dirty="0"/>
          </a:p>
        </p:txBody>
      </p:sp>
      <p:sp>
        <p:nvSpPr>
          <p:cNvPr id="82" name="TekstSylinder 81"/>
          <p:cNvSpPr txBox="1"/>
          <p:nvPr/>
        </p:nvSpPr>
        <p:spPr>
          <a:xfrm>
            <a:off x="150937" y="2902074"/>
            <a:ext cx="1872208" cy="276999"/>
          </a:xfrm>
          <a:prstGeom prst="rect">
            <a:avLst/>
          </a:prstGeom>
          <a:noFill/>
        </p:spPr>
        <p:txBody>
          <a:bodyPr wrap="square" rtlCol="0">
            <a:spAutoFit/>
          </a:bodyPr>
          <a:lstStyle/>
          <a:p>
            <a:r>
              <a:rPr lang="en-US" sz="1200" b="1" dirty="0" smtClean="0"/>
              <a:t>CAMPAIGN DOCUMENTS</a:t>
            </a:r>
            <a:endParaRPr lang="en-US" sz="1200" b="1"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Rett pil 60"/>
          <p:cNvCxnSpPr>
            <a:endCxn id="6" idx="3"/>
          </p:cNvCxnSpPr>
          <p:nvPr/>
        </p:nvCxnSpPr>
        <p:spPr>
          <a:xfrm flipH="1">
            <a:off x="4716016" y="2787774"/>
            <a:ext cx="2664296" cy="1072109"/>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4" name="Rett pil 63"/>
          <p:cNvCxnSpPr>
            <a:endCxn id="7" idx="0"/>
          </p:cNvCxnSpPr>
          <p:nvPr/>
        </p:nvCxnSpPr>
        <p:spPr>
          <a:xfrm flipH="1">
            <a:off x="4067944" y="2787774"/>
            <a:ext cx="3312368" cy="182819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0" name="Rett pil 69"/>
          <p:cNvCxnSpPr>
            <a:endCxn id="9" idx="3"/>
          </p:cNvCxnSpPr>
          <p:nvPr/>
        </p:nvCxnSpPr>
        <p:spPr>
          <a:xfrm flipH="1">
            <a:off x="2910483" y="2787774"/>
            <a:ext cx="4469829" cy="10726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7" name="Rett pil 66"/>
          <p:cNvCxnSpPr>
            <a:endCxn id="8" idx="3"/>
          </p:cNvCxnSpPr>
          <p:nvPr/>
        </p:nvCxnSpPr>
        <p:spPr>
          <a:xfrm flipH="1" flipV="1">
            <a:off x="2915816" y="2059683"/>
            <a:ext cx="4464496" cy="728091"/>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sp>
        <p:nvSpPr>
          <p:cNvPr id="3" name="Tittel 2"/>
          <p:cNvSpPr>
            <a:spLocks noGrp="1"/>
          </p:cNvSpPr>
          <p:nvPr>
            <p:ph type="title"/>
          </p:nvPr>
        </p:nvSpPr>
        <p:spPr/>
        <p:txBody>
          <a:bodyPr/>
          <a:lstStyle/>
          <a:p>
            <a:r>
              <a:rPr lang="en-US" dirty="0" smtClean="0"/>
              <a:t>PRODUCTS – per event</a:t>
            </a:r>
            <a:endParaRPr lang="en-US" dirty="0"/>
          </a:p>
        </p:txBody>
      </p:sp>
      <p:sp>
        <p:nvSpPr>
          <p:cNvPr id="4" name="Avrundet rektangel 3"/>
          <p:cNvSpPr/>
          <p:nvPr/>
        </p:nvSpPr>
        <p:spPr>
          <a:xfrm>
            <a:off x="3419872" y="1115568"/>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OPORDER</a:t>
            </a:r>
            <a:endParaRPr lang="en-US" sz="1000" dirty="0"/>
          </a:p>
        </p:txBody>
      </p:sp>
      <p:sp>
        <p:nvSpPr>
          <p:cNvPr id="5" name="Avrundet rektangel 4"/>
          <p:cNvSpPr/>
          <p:nvPr/>
        </p:nvSpPr>
        <p:spPr>
          <a:xfrm>
            <a:off x="3419872" y="2311711"/>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JAOP/ACP</a:t>
            </a:r>
            <a:endParaRPr lang="en-US" sz="1000" dirty="0"/>
          </a:p>
        </p:txBody>
      </p:sp>
      <p:sp>
        <p:nvSpPr>
          <p:cNvPr id="6" name="Avrundet rektangel 5"/>
          <p:cNvSpPr/>
          <p:nvPr/>
        </p:nvSpPr>
        <p:spPr>
          <a:xfrm>
            <a:off x="3419872" y="36798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AOD/ACO</a:t>
            </a:r>
            <a:endParaRPr lang="en-US" sz="1000" dirty="0"/>
          </a:p>
        </p:txBody>
      </p:sp>
      <p:sp>
        <p:nvSpPr>
          <p:cNvPr id="7" name="Avrundet rektangel 6"/>
          <p:cNvSpPr/>
          <p:nvPr/>
        </p:nvSpPr>
        <p:spPr>
          <a:xfrm>
            <a:off x="3419872" y="4615967"/>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ATO/EXECUTION</a:t>
            </a:r>
            <a:endParaRPr lang="en-US" sz="1000" dirty="0"/>
          </a:p>
        </p:txBody>
      </p:sp>
      <p:sp>
        <p:nvSpPr>
          <p:cNvPr id="8" name="Avrundet rektangel 7"/>
          <p:cNvSpPr/>
          <p:nvPr/>
        </p:nvSpPr>
        <p:spPr>
          <a:xfrm>
            <a:off x="1619672" y="1879663"/>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JTL</a:t>
            </a:r>
            <a:endParaRPr lang="en-US" sz="1000" dirty="0"/>
          </a:p>
        </p:txBody>
      </p:sp>
      <p:sp>
        <p:nvSpPr>
          <p:cNvPr id="9" name="Avrundet rektangel 8"/>
          <p:cNvSpPr/>
          <p:nvPr/>
        </p:nvSpPr>
        <p:spPr>
          <a:xfrm>
            <a:off x="1614339" y="3680445"/>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08104" y="18516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12" name="Rett pil 11"/>
          <p:cNvCxnSpPr>
            <a:stCxn id="4" idx="2"/>
            <a:endCxn id="5" idx="0"/>
          </p:cNvCxnSpPr>
          <p:nvPr/>
        </p:nvCxnSpPr>
        <p:spPr>
          <a:xfrm>
            <a:off x="4067944" y="1475608"/>
            <a:ext cx="0" cy="836103"/>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3" name="Rett pil 12"/>
          <p:cNvCxnSpPr>
            <a:stCxn id="4" idx="2"/>
            <a:endCxn id="8" idx="0"/>
          </p:cNvCxnSpPr>
          <p:nvPr/>
        </p:nvCxnSpPr>
        <p:spPr>
          <a:xfrm flipH="1">
            <a:off x="2267744" y="1475608"/>
            <a:ext cx="1800200" cy="404055"/>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6" name="Rett pil 15"/>
          <p:cNvCxnSpPr>
            <a:stCxn id="8" idx="3"/>
            <a:endCxn id="5" idx="1"/>
          </p:cNvCxnSpPr>
          <p:nvPr/>
        </p:nvCxnSpPr>
        <p:spPr>
          <a:xfrm>
            <a:off x="2915816" y="2059683"/>
            <a:ext cx="504056" cy="432048"/>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Rett pil 18"/>
          <p:cNvCxnSpPr>
            <a:stCxn id="8" idx="2"/>
            <a:endCxn id="9" idx="0"/>
          </p:cNvCxnSpPr>
          <p:nvPr/>
        </p:nvCxnSpPr>
        <p:spPr>
          <a:xfrm flipH="1">
            <a:off x="2262411" y="2239703"/>
            <a:ext cx="5333" cy="1440742"/>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2" name="Rett pil 21"/>
          <p:cNvCxnSpPr>
            <a:stCxn id="5" idx="2"/>
            <a:endCxn id="6" idx="0"/>
          </p:cNvCxnSpPr>
          <p:nvPr/>
        </p:nvCxnSpPr>
        <p:spPr>
          <a:xfrm>
            <a:off x="4067944" y="2671751"/>
            <a:ext cx="0" cy="100811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Rett pil 24"/>
          <p:cNvCxnSpPr>
            <a:stCxn id="6" idx="2"/>
            <a:endCxn id="7" idx="0"/>
          </p:cNvCxnSpPr>
          <p:nvPr/>
        </p:nvCxnSpPr>
        <p:spPr>
          <a:xfrm>
            <a:off x="4067944" y="4039903"/>
            <a:ext cx="0" cy="57606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3"/>
          </p:cNvCxnSpPr>
          <p:nvPr/>
        </p:nvCxnSpPr>
        <p:spPr>
          <a:xfrm flipH="1">
            <a:off x="4716016" y="2211710"/>
            <a:ext cx="1440160" cy="25842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1"/>
          </p:cNvCxnSpPr>
          <p:nvPr/>
        </p:nvCxnSpPr>
        <p:spPr>
          <a:xfrm>
            <a:off x="2262411" y="4040485"/>
            <a:ext cx="1157461" cy="75550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Rett pil 40"/>
          <p:cNvCxnSpPr>
            <a:stCxn id="6" idx="1"/>
            <a:endCxn id="9" idx="3"/>
          </p:cNvCxnSpPr>
          <p:nvPr/>
        </p:nvCxnSpPr>
        <p:spPr>
          <a:xfrm flipH="1">
            <a:off x="2910483" y="3859883"/>
            <a:ext cx="509389" cy="58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3419872" y="627534"/>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Introduction brief</a:t>
            </a:r>
            <a:endParaRPr lang="en-US" sz="1000" dirty="0"/>
          </a:p>
        </p:txBody>
      </p:sp>
      <p:cxnSp>
        <p:nvCxnSpPr>
          <p:cNvPr id="23" name="Rett pil 22"/>
          <p:cNvCxnSpPr>
            <a:stCxn id="21" idx="2"/>
            <a:endCxn id="4" idx="0"/>
          </p:cNvCxnSpPr>
          <p:nvPr/>
        </p:nvCxnSpPr>
        <p:spPr>
          <a:xfrm>
            <a:off x="4067944" y="987574"/>
            <a:ext cx="0" cy="127994"/>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sp>
        <p:nvSpPr>
          <p:cNvPr id="27" name="Avrundet rektangel 26"/>
          <p:cNvSpPr/>
          <p:nvPr/>
        </p:nvSpPr>
        <p:spPr>
          <a:xfrm>
            <a:off x="7740352" y="1923678"/>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INTREP X</a:t>
            </a:r>
            <a:endParaRPr lang="en-US" sz="1000" dirty="0"/>
          </a:p>
        </p:txBody>
      </p:sp>
      <p:sp>
        <p:nvSpPr>
          <p:cNvPr id="29" name="Avrundet rektangel 28"/>
          <p:cNvSpPr/>
          <p:nvPr/>
        </p:nvSpPr>
        <p:spPr>
          <a:xfrm>
            <a:off x="7740352" y="2355726"/>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INTREP Y</a:t>
            </a:r>
            <a:endParaRPr lang="en-US" sz="1000" dirty="0"/>
          </a:p>
        </p:txBody>
      </p:sp>
      <p:sp>
        <p:nvSpPr>
          <p:cNvPr id="30" name="Avrundet rektangel 29"/>
          <p:cNvSpPr/>
          <p:nvPr/>
        </p:nvSpPr>
        <p:spPr>
          <a:xfrm>
            <a:off x="7740352" y="2787774"/>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INTREP Z</a:t>
            </a:r>
            <a:endParaRPr lang="en-US" sz="1000" dirty="0"/>
          </a:p>
        </p:txBody>
      </p:sp>
      <p:sp>
        <p:nvSpPr>
          <p:cNvPr id="32" name="Avrundet rektangel 31"/>
          <p:cNvSpPr/>
          <p:nvPr/>
        </p:nvSpPr>
        <p:spPr>
          <a:xfrm>
            <a:off x="7740352" y="3219822"/>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INTSUM</a:t>
            </a:r>
            <a:endParaRPr lang="en-US" sz="1000" dirty="0">
              <a:solidFill>
                <a:schemeClr val="tx1"/>
              </a:solidFill>
            </a:endParaRPr>
          </a:p>
        </p:txBody>
      </p:sp>
      <p:cxnSp>
        <p:nvCxnSpPr>
          <p:cNvPr id="46" name="Rett linje 45"/>
          <p:cNvCxnSpPr>
            <a:stCxn id="27" idx="1"/>
          </p:cNvCxnSpPr>
          <p:nvPr/>
        </p:nvCxnSpPr>
        <p:spPr>
          <a:xfrm flipH="1">
            <a:off x="7380312" y="2103698"/>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Rett linje 46"/>
          <p:cNvCxnSpPr>
            <a:stCxn id="29" idx="1"/>
          </p:cNvCxnSpPr>
          <p:nvPr/>
        </p:nvCxnSpPr>
        <p:spPr>
          <a:xfrm flipH="1">
            <a:off x="7380312" y="2535746"/>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Rett linje 49"/>
          <p:cNvCxnSpPr>
            <a:stCxn id="30" idx="1"/>
          </p:cNvCxnSpPr>
          <p:nvPr/>
        </p:nvCxnSpPr>
        <p:spPr>
          <a:xfrm flipH="1">
            <a:off x="7380312" y="2967794"/>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Rett linje 52"/>
          <p:cNvCxnSpPr>
            <a:stCxn id="32" idx="1"/>
          </p:cNvCxnSpPr>
          <p:nvPr/>
        </p:nvCxnSpPr>
        <p:spPr>
          <a:xfrm flipH="1">
            <a:off x="7380312" y="3399842"/>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Rett linje 55"/>
          <p:cNvCxnSpPr/>
          <p:nvPr/>
        </p:nvCxnSpPr>
        <p:spPr>
          <a:xfrm flipV="1">
            <a:off x="7380312" y="2104022"/>
            <a:ext cx="0" cy="12961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Rett pil 59"/>
          <p:cNvCxnSpPr>
            <a:endCxn id="5" idx="3"/>
          </p:cNvCxnSpPr>
          <p:nvPr/>
        </p:nvCxnSpPr>
        <p:spPr>
          <a:xfrm flipH="1" flipV="1">
            <a:off x="4716016" y="2491731"/>
            <a:ext cx="2664296" cy="296043"/>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linje 72"/>
          <p:cNvCxnSpPr/>
          <p:nvPr/>
        </p:nvCxnSpPr>
        <p:spPr>
          <a:xfrm flipH="1">
            <a:off x="35496" y="3183818"/>
            <a:ext cx="9073008" cy="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81" name="TekstSylinder 80"/>
          <p:cNvSpPr txBox="1"/>
          <p:nvPr/>
        </p:nvSpPr>
        <p:spPr>
          <a:xfrm>
            <a:off x="164654" y="3172197"/>
            <a:ext cx="936104" cy="276999"/>
          </a:xfrm>
          <a:prstGeom prst="rect">
            <a:avLst/>
          </a:prstGeom>
          <a:noFill/>
        </p:spPr>
        <p:txBody>
          <a:bodyPr wrap="square" rtlCol="0">
            <a:spAutoFit/>
          </a:bodyPr>
          <a:lstStyle/>
          <a:p>
            <a:r>
              <a:rPr lang="en-US" sz="1200" b="1" dirty="0" smtClean="0"/>
              <a:t>PER EVENT</a:t>
            </a:r>
            <a:endParaRPr lang="en-US" sz="1200" b="1" dirty="0"/>
          </a:p>
        </p:txBody>
      </p:sp>
      <p:sp>
        <p:nvSpPr>
          <p:cNvPr id="82" name="TekstSylinder 81"/>
          <p:cNvSpPr txBox="1"/>
          <p:nvPr/>
        </p:nvSpPr>
        <p:spPr>
          <a:xfrm>
            <a:off x="150937" y="2902074"/>
            <a:ext cx="1872208" cy="276999"/>
          </a:xfrm>
          <a:prstGeom prst="rect">
            <a:avLst/>
          </a:prstGeom>
          <a:noFill/>
        </p:spPr>
        <p:txBody>
          <a:bodyPr wrap="square" rtlCol="0">
            <a:spAutoFit/>
          </a:bodyPr>
          <a:lstStyle/>
          <a:p>
            <a:r>
              <a:rPr lang="en-US" sz="1200" b="1" dirty="0" smtClean="0"/>
              <a:t>CAMPAIGN DOCUMENTS</a:t>
            </a:r>
            <a:endParaRPr lang="en-US" sz="1200" b="1"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a:xfrm>
            <a:off x="714348" y="0"/>
            <a:ext cx="8414844" cy="648073"/>
          </a:xfrm>
        </p:spPr>
        <p:txBody>
          <a:bodyPr/>
          <a:lstStyle/>
          <a:p>
            <a:r>
              <a:rPr lang="en-US" dirty="0" smtClean="0"/>
              <a:t>PRODUCTS -  Pilots/controllers</a:t>
            </a:r>
            <a:endParaRPr lang="en-US" dirty="0"/>
          </a:p>
        </p:txBody>
      </p:sp>
      <p:sp>
        <p:nvSpPr>
          <p:cNvPr id="6" name="Avrundet rektangel 5"/>
          <p:cNvSpPr/>
          <p:nvPr/>
        </p:nvSpPr>
        <p:spPr>
          <a:xfrm>
            <a:off x="2280486"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AOD/ACO</a:t>
            </a:r>
            <a:endParaRPr lang="en-US" sz="1000" dirty="0"/>
          </a:p>
        </p:txBody>
      </p:sp>
      <p:sp>
        <p:nvSpPr>
          <p:cNvPr id="7" name="Avrundet rektangel 6"/>
          <p:cNvSpPr/>
          <p:nvPr/>
        </p:nvSpPr>
        <p:spPr>
          <a:xfrm>
            <a:off x="3419872" y="3973025"/>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Execution</a:t>
            </a:r>
            <a:endParaRPr lang="en-US" sz="1000" dirty="0"/>
          </a:p>
        </p:txBody>
      </p:sp>
      <p:sp>
        <p:nvSpPr>
          <p:cNvPr id="9" name="Avrundet rektangel 8"/>
          <p:cNvSpPr/>
          <p:nvPr/>
        </p:nvSpPr>
        <p:spPr>
          <a:xfrm>
            <a:off x="3923560"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66634"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25" name="Rett pil 24"/>
          <p:cNvCxnSpPr>
            <a:stCxn id="6" idx="2"/>
            <a:endCxn id="7" idx="0"/>
          </p:cNvCxnSpPr>
          <p:nvPr/>
        </p:nvCxnSpPr>
        <p:spPr>
          <a:xfrm rot="16200000" flipH="1">
            <a:off x="2620444" y="2525524"/>
            <a:ext cx="1755615" cy="1139386"/>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0"/>
          </p:cNvCxnSpPr>
          <p:nvPr/>
        </p:nvCxnSpPr>
        <p:spPr>
          <a:xfrm rot="5400000">
            <a:off x="4263518" y="2021836"/>
            <a:ext cx="1755615" cy="214676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0"/>
          </p:cNvCxnSpPr>
          <p:nvPr/>
        </p:nvCxnSpPr>
        <p:spPr>
          <a:xfrm rot="5400000">
            <a:off x="3441981" y="2843373"/>
            <a:ext cx="1755615" cy="50368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2" name="Avrundet rektangel 31"/>
          <p:cNvSpPr/>
          <p:nvPr/>
        </p:nvSpPr>
        <p:spPr>
          <a:xfrm>
            <a:off x="637412" y="1857370"/>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INTSUM</a:t>
            </a:r>
            <a:endParaRPr lang="en-US" sz="1000" dirty="0">
              <a:solidFill>
                <a:schemeClr val="tx1"/>
              </a:solidFill>
            </a:endParaRPr>
          </a:p>
        </p:txBody>
      </p:sp>
      <p:cxnSp>
        <p:nvCxnSpPr>
          <p:cNvPr id="38" name="Rett pil 37"/>
          <p:cNvCxnSpPr>
            <a:stCxn id="32" idx="2"/>
            <a:endCxn id="7" idx="0"/>
          </p:cNvCxnSpPr>
          <p:nvPr/>
        </p:nvCxnSpPr>
        <p:spPr>
          <a:xfrm rot="16200000" flipH="1">
            <a:off x="1798907" y="1703987"/>
            <a:ext cx="1755615" cy="278246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8" name="Avrundet rektangel 57"/>
          <p:cNvSpPr/>
          <p:nvPr/>
        </p:nvSpPr>
        <p:spPr>
          <a:xfrm>
            <a:off x="7209708"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Tasking</a:t>
            </a:r>
            <a:endParaRPr lang="en-US" sz="1000" dirty="0"/>
          </a:p>
        </p:txBody>
      </p:sp>
      <p:cxnSp>
        <p:nvCxnSpPr>
          <p:cNvPr id="84" name="Rett pil 83"/>
          <p:cNvCxnSpPr>
            <a:stCxn id="58" idx="2"/>
            <a:endCxn id="7" idx="0"/>
          </p:cNvCxnSpPr>
          <p:nvPr/>
        </p:nvCxnSpPr>
        <p:spPr>
          <a:xfrm rot="5400000">
            <a:off x="5085055" y="1200299"/>
            <a:ext cx="1755615" cy="3789836"/>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9144000" cy="4176463"/>
          </a:xfrm>
        </p:spPr>
        <p:txBody>
          <a:bodyPr>
            <a:normAutofit/>
          </a:bodyPr>
          <a:lstStyle/>
          <a:p>
            <a:pPr marL="361950" indent="-180975"/>
            <a:r>
              <a:rPr lang="en-US" sz="1600" dirty="0" smtClean="0"/>
              <a:t>Minimum 14 days between each ATO day (real world days)</a:t>
            </a:r>
          </a:p>
          <a:p>
            <a:pPr marL="361950" indent="-180975"/>
            <a:r>
              <a:rPr lang="en-US" sz="1600" dirty="0" smtClean="0"/>
              <a:t>Each ATO day is broken down into two events (DX.1 and DX.2. Time between DX.1 and DX.2 can be one week or more).</a:t>
            </a:r>
          </a:p>
          <a:p>
            <a:pPr marL="361950" lvl="0" indent="-180975">
              <a:buNone/>
            </a:pPr>
            <a:endParaRPr lang="en-US" sz="1600" dirty="0" smtClean="0"/>
          </a:p>
          <a:p>
            <a:pPr marL="361950" lvl="0" indent="-180975"/>
            <a:r>
              <a:rPr lang="en-US" sz="1600" dirty="0" smtClean="0"/>
              <a:t>Day 1: Event D1.2, campaign day 1 (Sunday)   (Last event of the previous ATO day)</a:t>
            </a:r>
            <a:endParaRPr lang="nb-NO" sz="1600" dirty="0" smtClean="0"/>
          </a:p>
          <a:p>
            <a:pPr marL="361950" lvl="0" indent="-180975"/>
            <a:r>
              <a:rPr lang="en-US" sz="1600" dirty="0" smtClean="0"/>
              <a:t>Day 2: AARs and BDAs to be provided by pilots (Monday)</a:t>
            </a:r>
            <a:endParaRPr lang="nb-NO" sz="1600" dirty="0" smtClean="0"/>
          </a:p>
          <a:p>
            <a:pPr marL="361950" lvl="0" indent="-180975"/>
            <a:r>
              <a:rPr lang="en-US" sz="1600" dirty="0" smtClean="0"/>
              <a:t>Day 3-8: VIS production and publish new INTSUM NLT Day 8 (Monday)</a:t>
            </a:r>
            <a:endParaRPr lang="nb-NO" sz="1600" dirty="0" smtClean="0"/>
          </a:p>
          <a:p>
            <a:pPr marL="361950" lvl="0" indent="-180975"/>
            <a:r>
              <a:rPr lang="en-US" sz="1600" dirty="0" smtClean="0"/>
              <a:t>Day 8-12: JFACC guidance to AOC (publish new AOD, NLT Day 12, Friday) (supported by VIS throughout)</a:t>
            </a:r>
            <a:endParaRPr lang="nb-NO" sz="1600" dirty="0" smtClean="0"/>
          </a:p>
          <a:p>
            <a:pPr marL="361950" lvl="0" indent="-180975"/>
            <a:r>
              <a:rPr lang="en-US" sz="1600" dirty="0" smtClean="0"/>
              <a:t>Day 12: AOC work day: </a:t>
            </a:r>
            <a:r>
              <a:rPr lang="en-US" sz="1600" dirty="0" err="1" smtClean="0"/>
              <a:t>Taskings</a:t>
            </a:r>
            <a:r>
              <a:rPr lang="en-US" sz="1600" dirty="0" smtClean="0"/>
              <a:t>/briefing/assignments (Friday)</a:t>
            </a:r>
            <a:endParaRPr lang="nb-NO" sz="1600" dirty="0" smtClean="0"/>
          </a:p>
          <a:p>
            <a:pPr marL="361950" lvl="0" indent="-180975"/>
            <a:r>
              <a:rPr lang="en-US" sz="1600" dirty="0" smtClean="0"/>
              <a:t>Day 13+14: Pilots planning days</a:t>
            </a:r>
            <a:endParaRPr lang="nb-NO" sz="1600" dirty="0" smtClean="0"/>
          </a:p>
          <a:p>
            <a:pPr marL="361950" lvl="0" indent="-180975"/>
            <a:r>
              <a:rPr lang="en-US" sz="1600" dirty="0" smtClean="0"/>
              <a:t>Day 14: Event D2.1, campaign day 2 (Sunday)</a:t>
            </a:r>
          </a:p>
          <a:p>
            <a:pPr marL="361950" lvl="0" indent="-180975"/>
            <a:r>
              <a:rPr lang="en-US" sz="1600" dirty="0" smtClean="0"/>
              <a:t>Day 21: Event D2.2, campaign day 2 (Sunday)</a:t>
            </a:r>
            <a:endParaRPr lang="nb-NO" sz="1600" dirty="0"/>
          </a:p>
        </p:txBody>
      </p:sp>
      <p:sp>
        <p:nvSpPr>
          <p:cNvPr id="3" name="Tittel 2"/>
          <p:cNvSpPr>
            <a:spLocks noGrp="1"/>
          </p:cNvSpPr>
          <p:nvPr>
            <p:ph type="title"/>
          </p:nvPr>
        </p:nvSpPr>
        <p:spPr/>
        <p:txBody>
          <a:bodyPr/>
          <a:lstStyle/>
          <a:p>
            <a:r>
              <a:rPr lang="en-US" dirty="0" smtClean="0"/>
              <a:t>GENERIC TIMELINE</a:t>
            </a:r>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9144000" cy="4176463"/>
          </a:xfrm>
        </p:spPr>
        <p:txBody>
          <a:bodyPr>
            <a:normAutofit/>
          </a:bodyPr>
          <a:lstStyle/>
          <a:p>
            <a:r>
              <a:rPr lang="en-US" sz="1600" dirty="0" smtClean="0"/>
              <a:t>132</a:t>
            </a:r>
            <a:r>
              <a:rPr lang="en-US" sz="1600" baseline="30000" dirty="0" smtClean="0"/>
              <a:t>nd</a:t>
            </a:r>
            <a:r>
              <a:rPr lang="en-US" sz="1600" dirty="0" smtClean="0"/>
              <a:t> Website</a:t>
            </a:r>
          </a:p>
          <a:p>
            <a:pPr lvl="1"/>
            <a:r>
              <a:rPr lang="en-US" sz="1400" dirty="0" err="1" smtClean="0"/>
              <a:t>Taskings</a:t>
            </a:r>
            <a:r>
              <a:rPr lang="en-US" sz="1400" dirty="0" smtClean="0"/>
              <a:t> / ATO</a:t>
            </a:r>
          </a:p>
          <a:p>
            <a:pPr lvl="1"/>
            <a:r>
              <a:rPr lang="en-US" sz="1400" dirty="0" smtClean="0"/>
              <a:t>AAR</a:t>
            </a:r>
          </a:p>
          <a:p>
            <a:r>
              <a:rPr lang="en-US" sz="1600" dirty="0" smtClean="0"/>
              <a:t>OPAC Briefing page</a:t>
            </a:r>
          </a:p>
          <a:p>
            <a:r>
              <a:rPr lang="en-US" sz="1600" dirty="0" smtClean="0"/>
              <a:t>Discord OPAC section: (OPAC tag given to participants for access, both 132</a:t>
            </a:r>
            <a:r>
              <a:rPr lang="en-US" sz="1600" baseline="30000" dirty="0" smtClean="0"/>
              <a:t>nd</a:t>
            </a:r>
            <a:r>
              <a:rPr lang="en-US" sz="1600" dirty="0" smtClean="0"/>
              <a:t> and externals)</a:t>
            </a:r>
          </a:p>
          <a:p>
            <a:pPr lvl="1"/>
            <a:r>
              <a:rPr lang="en-US" sz="1200" b="1" dirty="0" smtClean="0"/>
              <a:t>JFACC: </a:t>
            </a:r>
            <a:r>
              <a:rPr lang="en-US" sz="1200" dirty="0" smtClean="0"/>
              <a:t>JFACC internal channel for work related to AOD and JAOP revisions</a:t>
            </a:r>
          </a:p>
          <a:p>
            <a:pPr lvl="1"/>
            <a:r>
              <a:rPr lang="en-US" sz="1200" b="1" dirty="0" smtClean="0"/>
              <a:t>VIS: </a:t>
            </a:r>
            <a:r>
              <a:rPr lang="en-US" sz="1200" dirty="0" smtClean="0"/>
              <a:t>VIS internal channel for work related to INTREP and INTSUMs</a:t>
            </a:r>
          </a:p>
          <a:p>
            <a:pPr lvl="1"/>
            <a:r>
              <a:rPr lang="en-US" sz="1200" b="1" dirty="0" smtClean="0"/>
              <a:t>JFACC-VIS: </a:t>
            </a:r>
            <a:r>
              <a:rPr lang="en-US" sz="1200" dirty="0" smtClean="0"/>
              <a:t>Internal coordination channel between JFACC and VIS for JTL and JPTL. Only for VIS and JFACC.</a:t>
            </a:r>
          </a:p>
          <a:p>
            <a:pPr lvl="1"/>
            <a:r>
              <a:rPr lang="en-US" sz="1200" b="1" dirty="0" smtClean="0"/>
              <a:t>RFI: </a:t>
            </a:r>
            <a:r>
              <a:rPr lang="en-US" sz="1200" dirty="0" smtClean="0"/>
              <a:t>Channel for everyone to request “official” information </a:t>
            </a:r>
          </a:p>
          <a:p>
            <a:pPr lvl="1"/>
            <a:r>
              <a:rPr lang="en-US" sz="1200" b="1" dirty="0" smtClean="0"/>
              <a:t>Products: </a:t>
            </a:r>
            <a:r>
              <a:rPr lang="en-US" sz="1200" dirty="0" smtClean="0"/>
              <a:t>Channel for everyone where CJTF HQ, AOC or VID publish information (Mission makers(event hosts)  (will also be made available on the OPAC briefing page)</a:t>
            </a:r>
          </a:p>
          <a:p>
            <a:pPr lvl="1"/>
            <a:r>
              <a:rPr lang="en-US" sz="1200" b="1" dirty="0" smtClean="0"/>
              <a:t>Media</a:t>
            </a:r>
            <a:r>
              <a:rPr lang="en-US" sz="1200" dirty="0" smtClean="0"/>
              <a:t>: Channel for everyone  where media reports may appear. </a:t>
            </a:r>
          </a:p>
          <a:p>
            <a:pPr lvl="1"/>
            <a:r>
              <a:rPr lang="en-US" sz="1200" b="1" dirty="0" smtClean="0"/>
              <a:t>BDA/Reports: </a:t>
            </a:r>
            <a:r>
              <a:rPr lang="en-US" sz="1200" dirty="0" smtClean="0"/>
              <a:t>Channel for everyone where pilots report BDA and other reports relevant for VIS to produce INTSUM/INTREPs</a:t>
            </a:r>
          </a:p>
          <a:p>
            <a:pPr lvl="1"/>
            <a:r>
              <a:rPr lang="en-US" sz="1200" b="1" dirty="0" smtClean="0"/>
              <a:t>Event planning:</a:t>
            </a:r>
            <a:r>
              <a:rPr lang="en-US" sz="1200" dirty="0" smtClean="0"/>
              <a:t> Channel for everyone where information for the next event can be coordinated and discussed.</a:t>
            </a:r>
          </a:p>
          <a:p>
            <a:pPr lvl="1"/>
            <a:r>
              <a:rPr lang="en-US" sz="1200" b="1" dirty="0" smtClean="0"/>
              <a:t>OPAC coordination: </a:t>
            </a:r>
            <a:r>
              <a:rPr lang="en-US" sz="1200" dirty="0" smtClean="0"/>
              <a:t>Chanel for everyone where coordination can be done. Anything not suited for other discord channels</a:t>
            </a:r>
          </a:p>
          <a:p>
            <a:pPr lvl="1"/>
            <a:endParaRPr lang="en-US" sz="1200" dirty="0" smtClean="0"/>
          </a:p>
          <a:p>
            <a:endParaRPr lang="en-US" dirty="0" smtClean="0"/>
          </a:p>
        </p:txBody>
      </p:sp>
      <p:sp>
        <p:nvSpPr>
          <p:cNvPr id="3" name="Tittel 2"/>
          <p:cNvSpPr>
            <a:spLocks noGrp="1"/>
          </p:cNvSpPr>
          <p:nvPr>
            <p:ph type="title"/>
          </p:nvPr>
        </p:nvSpPr>
        <p:spPr/>
        <p:txBody>
          <a:bodyPr/>
          <a:lstStyle/>
          <a:p>
            <a:r>
              <a:rPr lang="en-US" dirty="0" smtClean="0"/>
              <a:t>INFORMATION FLOW</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2"/>
          <a:srcRect/>
          <a:stretch>
            <a:fillRect/>
          </a:stretch>
        </p:blipFill>
        <p:spPr bwMode="auto">
          <a:xfrm>
            <a:off x="785786" y="714362"/>
            <a:ext cx="7215238" cy="4145980"/>
          </a:xfrm>
          <a:prstGeom prst="rect">
            <a:avLst/>
          </a:prstGeom>
          <a:noFill/>
          <a:ln w="3175">
            <a:solidFill>
              <a:schemeClr val="tx1"/>
            </a:solidFill>
          </a:ln>
          <a:effectLst>
            <a:outerShdw blurRad="50800" dist="38100" dir="2700000" algn="tl" rotWithShape="0">
              <a:prstClr val="black">
                <a:alpha val="40000"/>
              </a:prstClr>
            </a:outerShdw>
          </a:effectLst>
        </p:spPr>
      </p:pic>
      <p:sp>
        <p:nvSpPr>
          <p:cNvPr id="3" name="Tittel 2"/>
          <p:cNvSpPr>
            <a:spLocks noGrp="1"/>
          </p:cNvSpPr>
          <p:nvPr>
            <p:ph type="title"/>
          </p:nvPr>
        </p:nvSpPr>
        <p:spPr/>
        <p:txBody>
          <a:bodyPr/>
          <a:lstStyle/>
          <a:p>
            <a:r>
              <a:rPr lang="en-US" dirty="0" smtClean="0"/>
              <a:t>LOCATIONS</a:t>
            </a:r>
            <a:endParaRPr lang="en-US" dirty="0"/>
          </a:p>
        </p:txBody>
      </p:sp>
      <p:pic>
        <p:nvPicPr>
          <p:cNvPr id="1027" name="Picture 3" descr="D:\GIT PROJECTS\OPAT-background\Democratic Republik of  Kambiland - DRK.png"/>
          <p:cNvPicPr>
            <a:picLocks noChangeAspect="1" noChangeArrowheads="1"/>
          </p:cNvPicPr>
          <p:nvPr/>
        </p:nvPicPr>
        <p:blipFill>
          <a:blip r:embed="rId3" cstate="print"/>
          <a:srcRect/>
          <a:stretch>
            <a:fillRect/>
          </a:stretch>
        </p:blipFill>
        <p:spPr bwMode="auto">
          <a:xfrm>
            <a:off x="5827542" y="4254480"/>
            <a:ext cx="428628" cy="285752"/>
          </a:xfrm>
          <a:prstGeom prst="rect">
            <a:avLst/>
          </a:prstGeom>
          <a:noFill/>
          <a:ln w="3175">
            <a:solidFill>
              <a:schemeClr val="tx1"/>
            </a:solidFill>
          </a:ln>
        </p:spPr>
      </p:pic>
      <p:pic>
        <p:nvPicPr>
          <p:cNvPr id="102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5990966" y="2857502"/>
            <a:ext cx="428628" cy="285752"/>
          </a:xfrm>
          <a:prstGeom prst="rect">
            <a:avLst/>
          </a:prstGeom>
          <a:noFill/>
          <a:ln w="3175">
            <a:solidFill>
              <a:schemeClr val="tx1"/>
            </a:solidFill>
          </a:ln>
        </p:spPr>
      </p:pic>
      <p:sp>
        <p:nvSpPr>
          <p:cNvPr id="8" name="TekstSylinder 7"/>
          <p:cNvSpPr txBox="1"/>
          <p:nvPr/>
        </p:nvSpPr>
        <p:spPr>
          <a:xfrm>
            <a:off x="3214678" y="2071684"/>
            <a:ext cx="1214446" cy="307777"/>
          </a:xfrm>
          <a:prstGeom prst="rect">
            <a:avLst/>
          </a:prstGeom>
          <a:noFill/>
        </p:spPr>
        <p:txBody>
          <a:bodyPr wrap="square" rtlCol="0">
            <a:spAutoFit/>
          </a:bodyPr>
          <a:lstStyle/>
          <a:p>
            <a:r>
              <a:rPr lang="nb-NO" sz="1400" dirty="0" smtClean="0"/>
              <a:t>NORWAY</a:t>
            </a:r>
            <a:endParaRPr lang="nb-NO" sz="1400" dirty="0"/>
          </a:p>
        </p:txBody>
      </p:sp>
      <p:sp>
        <p:nvSpPr>
          <p:cNvPr id="9" name="TekstSylinder 8"/>
          <p:cNvSpPr txBox="1"/>
          <p:nvPr/>
        </p:nvSpPr>
        <p:spPr>
          <a:xfrm>
            <a:off x="3071802" y="3000378"/>
            <a:ext cx="1214446" cy="307777"/>
          </a:xfrm>
          <a:prstGeom prst="rect">
            <a:avLst/>
          </a:prstGeom>
          <a:noFill/>
        </p:spPr>
        <p:txBody>
          <a:bodyPr wrap="square" rtlCol="0">
            <a:spAutoFit/>
          </a:bodyPr>
          <a:lstStyle/>
          <a:p>
            <a:r>
              <a:rPr lang="nb-NO" sz="1400" dirty="0" smtClean="0"/>
              <a:t>SWEDEN</a:t>
            </a:r>
            <a:endParaRPr lang="nb-NO" sz="1400" dirty="0"/>
          </a:p>
        </p:txBody>
      </p:sp>
      <p:sp>
        <p:nvSpPr>
          <p:cNvPr id="10" name="TekstSylinder 9"/>
          <p:cNvSpPr txBox="1"/>
          <p:nvPr/>
        </p:nvSpPr>
        <p:spPr>
          <a:xfrm>
            <a:off x="4000496" y="3000378"/>
            <a:ext cx="1214446" cy="307777"/>
          </a:xfrm>
          <a:prstGeom prst="rect">
            <a:avLst/>
          </a:prstGeom>
          <a:noFill/>
        </p:spPr>
        <p:txBody>
          <a:bodyPr wrap="square" rtlCol="0">
            <a:spAutoFit/>
          </a:bodyPr>
          <a:lstStyle/>
          <a:p>
            <a:r>
              <a:rPr lang="nb-NO" sz="1400" dirty="0" smtClean="0"/>
              <a:t>FINLAND</a:t>
            </a:r>
            <a:endParaRPr lang="nb-NO" sz="1400" dirty="0"/>
          </a:p>
        </p:txBody>
      </p:sp>
      <p:sp>
        <p:nvSpPr>
          <p:cNvPr id="11" name="TekstSylinder 10"/>
          <p:cNvSpPr txBox="1"/>
          <p:nvPr/>
        </p:nvSpPr>
        <p:spPr>
          <a:xfrm>
            <a:off x="5541790" y="3968728"/>
            <a:ext cx="1214446" cy="307777"/>
          </a:xfrm>
          <a:prstGeom prst="rect">
            <a:avLst/>
          </a:prstGeom>
          <a:noFill/>
        </p:spPr>
        <p:txBody>
          <a:bodyPr wrap="square" rtlCol="0">
            <a:spAutoFit/>
          </a:bodyPr>
          <a:lstStyle/>
          <a:p>
            <a:r>
              <a:rPr lang="nb-NO" sz="1400" dirty="0" smtClean="0"/>
              <a:t>KAMBILAND</a:t>
            </a:r>
            <a:endParaRPr lang="nb-NO" sz="1400" dirty="0"/>
          </a:p>
        </p:txBody>
      </p:sp>
      <p:sp>
        <p:nvSpPr>
          <p:cNvPr id="12" name="TekstSylinder 11"/>
          <p:cNvSpPr txBox="1"/>
          <p:nvPr/>
        </p:nvSpPr>
        <p:spPr>
          <a:xfrm>
            <a:off x="5857884" y="2571750"/>
            <a:ext cx="714380" cy="307777"/>
          </a:xfrm>
          <a:prstGeom prst="rect">
            <a:avLst/>
          </a:prstGeom>
          <a:noFill/>
        </p:spPr>
        <p:txBody>
          <a:bodyPr wrap="square" rtlCol="0">
            <a:spAutoFit/>
          </a:bodyPr>
          <a:lstStyle/>
          <a:p>
            <a:pPr algn="ctr"/>
            <a:r>
              <a:rPr lang="nb-NO" sz="1400" dirty="0" smtClean="0"/>
              <a:t>NOTIA</a:t>
            </a:r>
            <a:endParaRPr lang="nb-NO" sz="1400" dirty="0"/>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srcRect/>
          <a:stretch>
            <a:fillRect/>
          </a:stretch>
        </p:blipFill>
        <p:spPr bwMode="auto">
          <a:xfrm>
            <a:off x="1000100" y="785800"/>
            <a:ext cx="7052652" cy="4041793"/>
          </a:xfrm>
          <a:prstGeom prst="rect">
            <a:avLst/>
          </a:prstGeom>
          <a:noFill/>
          <a:ln w="3175">
            <a:solidFill>
              <a:schemeClr val="tx1"/>
            </a:solidFill>
          </a:ln>
          <a:effectLst>
            <a:outerShdw blurRad="50800" dist="38100" dir="2700000" algn="tl" rotWithShape="0">
              <a:prstClr val="black">
                <a:alpha val="40000"/>
              </a:prstClr>
            </a:outerShdw>
          </a:effectLst>
        </p:spPr>
      </p:pic>
      <p:sp>
        <p:nvSpPr>
          <p:cNvPr id="3" name="Tittel 2"/>
          <p:cNvSpPr>
            <a:spLocks noGrp="1"/>
          </p:cNvSpPr>
          <p:nvPr>
            <p:ph type="title"/>
          </p:nvPr>
        </p:nvSpPr>
        <p:spPr/>
        <p:txBody>
          <a:bodyPr/>
          <a:lstStyle/>
          <a:p>
            <a:r>
              <a:rPr lang="en-US" dirty="0" smtClean="0"/>
              <a:t>CONTESTED TERRITORY</a:t>
            </a:r>
            <a:endParaRPr lang="en-US" dirty="0"/>
          </a:p>
        </p:txBody>
      </p:sp>
      <p:pic>
        <p:nvPicPr>
          <p:cNvPr id="1027" name="Picture 3" descr="D:\GIT PROJECTS\OPAT-background\Democratic Republik of  Kambiland - DRK.png"/>
          <p:cNvPicPr>
            <a:picLocks noChangeAspect="1" noChangeArrowheads="1"/>
          </p:cNvPicPr>
          <p:nvPr/>
        </p:nvPicPr>
        <p:blipFill>
          <a:blip r:embed="rId3" cstate="print"/>
          <a:srcRect/>
          <a:stretch>
            <a:fillRect/>
          </a:stretch>
        </p:blipFill>
        <p:spPr bwMode="auto">
          <a:xfrm>
            <a:off x="5286380" y="4214824"/>
            <a:ext cx="214341" cy="142894"/>
          </a:xfrm>
          <a:prstGeom prst="rect">
            <a:avLst/>
          </a:prstGeom>
          <a:noFill/>
          <a:ln w="3175">
            <a:solidFill>
              <a:schemeClr val="tx1"/>
            </a:solidFill>
          </a:ln>
        </p:spPr>
      </p:pic>
      <p:pic>
        <p:nvPicPr>
          <p:cNvPr id="102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4857752" y="2428874"/>
            <a:ext cx="214314" cy="142876"/>
          </a:xfrm>
          <a:prstGeom prst="rect">
            <a:avLst/>
          </a:prstGeom>
          <a:noFill/>
          <a:ln w="3175">
            <a:solidFill>
              <a:schemeClr val="tx1"/>
            </a:solidFill>
          </a:ln>
        </p:spPr>
      </p:pic>
      <p:sp>
        <p:nvSpPr>
          <p:cNvPr id="10" name="TekstSylinder 9"/>
          <p:cNvSpPr txBox="1"/>
          <p:nvPr/>
        </p:nvSpPr>
        <p:spPr>
          <a:xfrm>
            <a:off x="4357686" y="3286130"/>
            <a:ext cx="1214446" cy="307777"/>
          </a:xfrm>
          <a:prstGeom prst="rect">
            <a:avLst/>
          </a:prstGeom>
          <a:noFill/>
        </p:spPr>
        <p:txBody>
          <a:bodyPr wrap="square" rtlCol="0">
            <a:spAutoFit/>
          </a:bodyPr>
          <a:lstStyle/>
          <a:p>
            <a:r>
              <a:rPr lang="nb-NO" sz="1400" dirty="0" smtClean="0"/>
              <a:t>FINLAND</a:t>
            </a:r>
            <a:endParaRPr lang="nb-NO" sz="1400" dirty="0"/>
          </a:p>
        </p:txBody>
      </p:sp>
      <p:sp>
        <p:nvSpPr>
          <p:cNvPr id="13" name="TekstSylinder 12"/>
          <p:cNvSpPr txBox="1"/>
          <p:nvPr/>
        </p:nvSpPr>
        <p:spPr>
          <a:xfrm>
            <a:off x="1214414" y="1428742"/>
            <a:ext cx="2286016" cy="276999"/>
          </a:xfrm>
          <a:prstGeom prst="rect">
            <a:avLst/>
          </a:prstGeom>
          <a:solidFill>
            <a:schemeClr val="bg1">
              <a:alpha val="70000"/>
            </a:schemeClr>
          </a:solidFill>
          <a:ln w="6350">
            <a:solidFill>
              <a:schemeClr val="tx1"/>
            </a:solidFill>
          </a:ln>
        </p:spPr>
        <p:txBody>
          <a:bodyPr wrap="square" rtlCol="0">
            <a:spAutoFit/>
          </a:bodyPr>
          <a:lstStyle/>
          <a:p>
            <a:r>
              <a:rPr lang="nb-NO" sz="1200" dirty="0" smtClean="0"/>
              <a:t>Notian claims in Northern Finland</a:t>
            </a:r>
            <a:endParaRPr lang="nb-NO" sz="1200" dirty="0"/>
          </a:p>
        </p:txBody>
      </p:sp>
      <p:sp>
        <p:nvSpPr>
          <p:cNvPr id="14" name="TekstSylinder 13"/>
          <p:cNvSpPr txBox="1"/>
          <p:nvPr/>
        </p:nvSpPr>
        <p:spPr>
          <a:xfrm>
            <a:off x="2143108" y="4214824"/>
            <a:ext cx="2357454" cy="276999"/>
          </a:xfrm>
          <a:prstGeom prst="rect">
            <a:avLst/>
          </a:prstGeom>
          <a:solidFill>
            <a:schemeClr val="bg1">
              <a:alpha val="70000"/>
            </a:schemeClr>
          </a:solidFill>
          <a:ln w="6350">
            <a:solidFill>
              <a:schemeClr val="tx1"/>
            </a:solidFill>
          </a:ln>
        </p:spPr>
        <p:txBody>
          <a:bodyPr wrap="square" rtlCol="0">
            <a:spAutoFit/>
          </a:bodyPr>
          <a:lstStyle/>
          <a:p>
            <a:r>
              <a:rPr lang="nb-NO" sz="1200" dirty="0" smtClean="0"/>
              <a:t>Kambiland settlements in Finland</a:t>
            </a:r>
          </a:p>
        </p:txBody>
      </p:sp>
      <p:cxnSp>
        <p:nvCxnSpPr>
          <p:cNvPr id="16" name="Rett pil 15"/>
          <p:cNvCxnSpPr>
            <a:stCxn id="13" idx="2"/>
          </p:cNvCxnSpPr>
          <p:nvPr/>
        </p:nvCxnSpPr>
        <p:spPr>
          <a:xfrm rot="16200000" flipH="1">
            <a:off x="3156769" y="906394"/>
            <a:ext cx="699015" cy="229770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7" name="Rett pil 16"/>
          <p:cNvCxnSpPr>
            <a:stCxn id="14" idx="3"/>
          </p:cNvCxnSpPr>
          <p:nvPr/>
        </p:nvCxnSpPr>
        <p:spPr>
          <a:xfrm flipV="1">
            <a:off x="4500562" y="4334494"/>
            <a:ext cx="617703" cy="1883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843558"/>
            <a:ext cx="5357818" cy="4176463"/>
          </a:xfrm>
        </p:spPr>
        <p:txBody>
          <a:bodyPr>
            <a:normAutofit lnSpcReduction="10000"/>
          </a:bodyPr>
          <a:lstStyle/>
          <a:p>
            <a:pPr marL="180975" indent="-180975"/>
            <a:r>
              <a:rPr lang="en-US" sz="1200" b="1" dirty="0" smtClean="0"/>
              <a:t>Time at start of campaign: 20</a:t>
            </a:r>
            <a:r>
              <a:rPr lang="en-US" sz="1200" b="1" baseline="30000" dirty="0" smtClean="0"/>
              <a:t>th</a:t>
            </a:r>
            <a:r>
              <a:rPr lang="en-US" sz="1200" b="1" dirty="0" smtClean="0"/>
              <a:t> September 2011  (D0)</a:t>
            </a:r>
            <a:endParaRPr lang="en-US" sz="1200" dirty="0" smtClean="0"/>
          </a:p>
          <a:p>
            <a:pPr>
              <a:buNone/>
            </a:pPr>
            <a:endParaRPr lang="en-US" sz="1200" dirty="0" smtClean="0"/>
          </a:p>
          <a:p>
            <a:pPr marL="180975" indent="-180975"/>
            <a:r>
              <a:rPr lang="en-US" sz="1200" dirty="0" err="1" smtClean="0"/>
              <a:t>Notia</a:t>
            </a:r>
            <a:r>
              <a:rPr lang="en-US" sz="1200" dirty="0" smtClean="0"/>
              <a:t> have over years claimed part of Northern Finland as part of </a:t>
            </a:r>
            <a:r>
              <a:rPr lang="en-US" sz="1200" dirty="0" err="1" smtClean="0"/>
              <a:t>Notia</a:t>
            </a:r>
            <a:r>
              <a:rPr lang="en-US" sz="1200" dirty="0" smtClean="0"/>
              <a:t> after WW2.</a:t>
            </a:r>
          </a:p>
          <a:p>
            <a:pPr marL="180975" indent="-180975"/>
            <a:r>
              <a:rPr lang="en-US" sz="1200" dirty="0" smtClean="0"/>
              <a:t>The last year </a:t>
            </a:r>
            <a:r>
              <a:rPr lang="en-US" sz="1200" dirty="0" err="1" smtClean="0"/>
              <a:t>Notia</a:t>
            </a:r>
            <a:r>
              <a:rPr lang="en-US" sz="1200" dirty="0" smtClean="0"/>
              <a:t> have increased their posture toward Finland and had public statement regarding protecting Notian nationals in Notian claimed territory in Northern Finland while also expressing offensive ambitions and need to create strategic depth and move defenses forward.</a:t>
            </a:r>
          </a:p>
          <a:p>
            <a:pPr marL="180975" indent="-180975"/>
            <a:r>
              <a:rPr lang="en-US" sz="1200" dirty="0" err="1" smtClean="0"/>
              <a:t>Notia</a:t>
            </a:r>
            <a:r>
              <a:rPr lang="en-US" sz="1200" dirty="0" smtClean="0"/>
              <a:t> have expressed concern about the Notian nationals living in Northern part of Finland and have urged UN to protect their rights.</a:t>
            </a:r>
          </a:p>
          <a:p>
            <a:pPr marL="180975" indent="-180975"/>
            <a:r>
              <a:rPr lang="en-US" sz="1200" dirty="0" err="1" smtClean="0"/>
              <a:t>Notia</a:t>
            </a:r>
            <a:r>
              <a:rPr lang="en-US" sz="1200" dirty="0" smtClean="0"/>
              <a:t> have expressed a willingness to intervene to protect Notian nationals everywhere in the world.</a:t>
            </a:r>
          </a:p>
          <a:p>
            <a:pPr marL="180975" indent="-180975"/>
            <a:r>
              <a:rPr lang="en-US" sz="1200" dirty="0" smtClean="0"/>
              <a:t>The last 3 weeks we have seen a buildup of military forces in </a:t>
            </a:r>
            <a:r>
              <a:rPr lang="en-US" sz="1200" dirty="0" err="1" smtClean="0"/>
              <a:t>Notia</a:t>
            </a:r>
            <a:r>
              <a:rPr lang="en-US" sz="1200" dirty="0" smtClean="0"/>
              <a:t> indicating higher activity than normal. </a:t>
            </a:r>
            <a:r>
              <a:rPr lang="en-US" sz="1200" dirty="0" err="1" smtClean="0"/>
              <a:t>Notia</a:t>
            </a:r>
            <a:r>
              <a:rPr lang="en-US" sz="1200" dirty="0" smtClean="0"/>
              <a:t> have stated that this is part of their national exercise FROST. The exercise is scheduled to last until 23</a:t>
            </a:r>
            <a:r>
              <a:rPr lang="en-US" sz="1200" baseline="30000" dirty="0" smtClean="0"/>
              <a:t>rd</a:t>
            </a:r>
            <a:r>
              <a:rPr lang="en-US" sz="1200" dirty="0" smtClean="0"/>
              <a:t> of September 2011.</a:t>
            </a:r>
          </a:p>
          <a:p>
            <a:pPr marL="180975" indent="-180975"/>
            <a:endParaRPr lang="en-US" sz="1200" dirty="0" smtClean="0"/>
          </a:p>
          <a:p>
            <a:pPr marL="180975" indent="-180975"/>
            <a:r>
              <a:rPr lang="en-US" sz="1200" dirty="0" smtClean="0"/>
              <a:t>In the area of </a:t>
            </a:r>
            <a:r>
              <a:rPr lang="en-US" sz="1200" dirty="0" err="1" smtClean="0"/>
              <a:t>Kuusamo</a:t>
            </a:r>
            <a:r>
              <a:rPr lang="en-US" sz="1200" dirty="0" smtClean="0"/>
              <a:t> in Finland there are several settlements that have a majority of Kambiland inhabitants.</a:t>
            </a:r>
          </a:p>
          <a:p>
            <a:pPr marL="180975" indent="-180975"/>
            <a:r>
              <a:rPr lang="en-US" sz="1200" dirty="0" smtClean="0"/>
              <a:t>Kambiland have not an overt offensive posture in the same manner that </a:t>
            </a:r>
            <a:r>
              <a:rPr lang="en-US" sz="1200" dirty="0" err="1" smtClean="0"/>
              <a:t>Notia</a:t>
            </a:r>
            <a:r>
              <a:rPr lang="en-US" sz="1200" dirty="0" smtClean="0"/>
              <a:t> and have traditionally had good relations with Finland regarding the </a:t>
            </a:r>
            <a:r>
              <a:rPr lang="en-US" sz="1200" dirty="0" err="1" smtClean="0"/>
              <a:t>Kamibland</a:t>
            </a:r>
            <a:r>
              <a:rPr lang="en-US" sz="1200" dirty="0" smtClean="0"/>
              <a:t> nationals in Finland</a:t>
            </a:r>
          </a:p>
          <a:p>
            <a:pPr marL="180975" indent="-180975"/>
            <a:endParaRPr lang="en-US" sz="1200" dirty="0" smtClean="0"/>
          </a:p>
          <a:p>
            <a:pPr marL="180975" indent="-180975"/>
            <a:endParaRPr lang="en-US" sz="1200" dirty="0" smtClean="0"/>
          </a:p>
          <a:p>
            <a:endParaRPr lang="en-US" sz="1200" dirty="0" smtClean="0"/>
          </a:p>
          <a:p>
            <a:pPr>
              <a:buNone/>
            </a:pPr>
            <a:endParaRPr lang="en-US" sz="1200" dirty="0" smtClean="0"/>
          </a:p>
        </p:txBody>
      </p:sp>
      <p:sp>
        <p:nvSpPr>
          <p:cNvPr id="3" name="Tittel 2"/>
          <p:cNvSpPr>
            <a:spLocks noGrp="1"/>
          </p:cNvSpPr>
          <p:nvPr>
            <p:ph type="title"/>
          </p:nvPr>
        </p:nvSpPr>
        <p:spPr>
          <a:xfrm>
            <a:off x="1071538" y="0"/>
            <a:ext cx="8057654" cy="648073"/>
          </a:xfrm>
        </p:spPr>
        <p:txBody>
          <a:bodyPr/>
          <a:lstStyle/>
          <a:p>
            <a:r>
              <a:rPr lang="en-US" dirty="0" smtClean="0"/>
              <a:t>SITUATION &amp; TIMELINE  (1 of 2)</a:t>
            </a:r>
            <a:endParaRPr lang="en-US" dirty="0"/>
          </a:p>
        </p:txBody>
      </p:sp>
      <p:pic>
        <p:nvPicPr>
          <p:cNvPr id="4" name="Picture 3"/>
          <p:cNvPicPr>
            <a:picLocks noChangeAspect="1" noChangeArrowheads="1"/>
          </p:cNvPicPr>
          <p:nvPr/>
        </p:nvPicPr>
        <p:blipFill>
          <a:blip r:embed="rId2" cstate="print"/>
          <a:srcRect/>
          <a:stretch>
            <a:fillRect/>
          </a:stretch>
        </p:blipFill>
        <p:spPr bwMode="auto">
          <a:xfrm>
            <a:off x="5429256" y="1785932"/>
            <a:ext cx="3562328" cy="2041529"/>
          </a:xfrm>
          <a:prstGeom prst="rect">
            <a:avLst/>
          </a:prstGeom>
          <a:noFill/>
          <a:ln w="3175">
            <a:solidFill>
              <a:schemeClr val="tx1"/>
            </a:solidFill>
          </a:ln>
          <a:effectLst>
            <a:outerShdw blurRad="50800" dist="38100" dir="2700000" algn="tl" rotWithShape="0">
              <a:prstClr val="black">
                <a:alpha val="40000"/>
              </a:prstClr>
            </a:outerShdw>
          </a:effectLst>
        </p:spPr>
      </p:pic>
      <p:sp>
        <p:nvSpPr>
          <p:cNvPr id="5" name="TekstSylinder 4"/>
          <p:cNvSpPr txBox="1"/>
          <p:nvPr/>
        </p:nvSpPr>
        <p:spPr>
          <a:xfrm>
            <a:off x="5450454" y="1857370"/>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Notian claims in Northern Finland</a:t>
            </a:r>
          </a:p>
        </p:txBody>
      </p:sp>
      <p:sp>
        <p:nvSpPr>
          <p:cNvPr id="6" name="TekstSylinder 5"/>
          <p:cNvSpPr txBox="1"/>
          <p:nvPr/>
        </p:nvSpPr>
        <p:spPr>
          <a:xfrm>
            <a:off x="5460502" y="3500444"/>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Kambiland settlements in Finland</a:t>
            </a:r>
          </a:p>
        </p:txBody>
      </p:sp>
      <p:cxnSp>
        <p:nvCxnSpPr>
          <p:cNvPr id="7" name="Rett pil 6"/>
          <p:cNvCxnSpPr>
            <a:stCxn id="5" idx="2"/>
          </p:cNvCxnSpPr>
          <p:nvPr/>
        </p:nvCxnSpPr>
        <p:spPr>
          <a:xfrm rot="16200000" flipH="1">
            <a:off x="6610707" y="1895815"/>
            <a:ext cx="480096" cy="8717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 name="Rett pil 7"/>
          <p:cNvCxnSpPr>
            <a:stCxn id="6" idx="3"/>
          </p:cNvCxnSpPr>
          <p:nvPr/>
        </p:nvCxnSpPr>
        <p:spPr>
          <a:xfrm flipV="1">
            <a:off x="7389328" y="3571882"/>
            <a:ext cx="183068" cy="4570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843558"/>
            <a:ext cx="5357818" cy="4176463"/>
          </a:xfrm>
        </p:spPr>
        <p:txBody>
          <a:bodyPr>
            <a:normAutofit/>
          </a:bodyPr>
          <a:lstStyle/>
          <a:p>
            <a:pPr marL="180975" indent="-180975"/>
            <a:r>
              <a:rPr lang="en-US" sz="1200" b="1" dirty="0" smtClean="0"/>
              <a:t>Time at start of campaign: 20</a:t>
            </a:r>
            <a:r>
              <a:rPr lang="en-US" sz="1200" b="1" baseline="30000" dirty="0" smtClean="0"/>
              <a:t>th</a:t>
            </a:r>
            <a:r>
              <a:rPr lang="en-US" sz="1200" b="1" dirty="0" smtClean="0"/>
              <a:t> September 2011  (D0)</a:t>
            </a:r>
            <a:endParaRPr lang="en-US" sz="1200" dirty="0" smtClean="0"/>
          </a:p>
          <a:p>
            <a:pPr>
              <a:buNone/>
            </a:pPr>
            <a:endParaRPr lang="en-US" sz="1200" dirty="0" smtClean="0"/>
          </a:p>
          <a:p>
            <a:pPr marL="180975" indent="-180975"/>
            <a:r>
              <a:rPr lang="en-US" sz="1200" dirty="0" smtClean="0"/>
              <a:t>Finland are feeling threatened and are assessing the situation as serious and that Notian plans to follow up threats and seize the Notian claims territory in Northern Finland before 2012.</a:t>
            </a:r>
          </a:p>
          <a:p>
            <a:pPr marL="180975" indent="-180975"/>
            <a:r>
              <a:rPr lang="en-US" sz="1200" dirty="0" smtClean="0"/>
              <a:t>Finland have asked for support from its close allies, and a close group of allies have created Combined Joint Task Force – 23 (CJTF 23) with both air, ground and naval units from different countries. </a:t>
            </a:r>
          </a:p>
          <a:p>
            <a:pPr marL="180975" indent="-180975"/>
            <a:r>
              <a:rPr lang="en-US" sz="1200" dirty="0" smtClean="0"/>
              <a:t>CJTF-23 aims to </a:t>
            </a:r>
            <a:r>
              <a:rPr lang="en-US" sz="1200" dirty="0" err="1" smtClean="0"/>
              <a:t>bolser</a:t>
            </a:r>
            <a:r>
              <a:rPr lang="en-US" sz="1200" dirty="0" smtClean="0"/>
              <a:t> Finnish defenses and deter and prevent an invasion from </a:t>
            </a:r>
            <a:r>
              <a:rPr lang="en-US" sz="1200" dirty="0" err="1" smtClean="0"/>
              <a:t>Notia</a:t>
            </a:r>
            <a:r>
              <a:rPr lang="en-US" sz="1200" dirty="0" smtClean="0"/>
              <a:t>.</a:t>
            </a:r>
          </a:p>
          <a:p>
            <a:pPr marL="180975" indent="-180975"/>
            <a:r>
              <a:rPr lang="en-US" sz="1200" dirty="0" smtClean="0"/>
              <a:t>CJTF-23 are tasked with creating contingency plans for attack on </a:t>
            </a:r>
            <a:r>
              <a:rPr lang="en-US" sz="1200" dirty="0" err="1" smtClean="0"/>
              <a:t>Notia</a:t>
            </a:r>
            <a:r>
              <a:rPr lang="en-US" sz="1200" dirty="0" smtClean="0"/>
              <a:t> to destroy Notian offensive capability if tasked by political authorities.</a:t>
            </a:r>
          </a:p>
          <a:p>
            <a:pPr marL="180975" indent="-180975"/>
            <a:endParaRPr lang="en-US" sz="1200" dirty="0" smtClean="0"/>
          </a:p>
          <a:p>
            <a:pPr marL="180975" indent="-180975">
              <a:buNone/>
            </a:pPr>
            <a:endParaRPr lang="en-US" sz="1200" dirty="0" smtClean="0"/>
          </a:p>
          <a:p>
            <a:pPr marL="180975" indent="-180975"/>
            <a:endParaRPr lang="en-US" sz="1200" dirty="0" smtClean="0"/>
          </a:p>
          <a:p>
            <a:pPr marL="180975" indent="-180975"/>
            <a:endParaRPr lang="en-US" sz="1200" dirty="0" smtClean="0"/>
          </a:p>
          <a:p>
            <a:endParaRPr lang="en-US" sz="1200" dirty="0" smtClean="0"/>
          </a:p>
          <a:p>
            <a:pPr>
              <a:buNone/>
            </a:pPr>
            <a:endParaRPr lang="en-US" sz="1200" dirty="0" smtClean="0"/>
          </a:p>
        </p:txBody>
      </p:sp>
      <p:sp>
        <p:nvSpPr>
          <p:cNvPr id="3" name="Tittel 2"/>
          <p:cNvSpPr>
            <a:spLocks noGrp="1"/>
          </p:cNvSpPr>
          <p:nvPr>
            <p:ph type="title"/>
          </p:nvPr>
        </p:nvSpPr>
        <p:spPr>
          <a:xfrm>
            <a:off x="1071538" y="0"/>
            <a:ext cx="8057654" cy="648073"/>
          </a:xfrm>
        </p:spPr>
        <p:txBody>
          <a:bodyPr/>
          <a:lstStyle/>
          <a:p>
            <a:r>
              <a:rPr lang="en-US" dirty="0" smtClean="0"/>
              <a:t>SITUATION &amp; TIMELINE  </a:t>
            </a:r>
            <a:r>
              <a:rPr lang="en-US" dirty="0" smtClean="0"/>
              <a:t>(2 </a:t>
            </a:r>
            <a:r>
              <a:rPr lang="en-US" dirty="0" smtClean="0"/>
              <a:t>of 2)</a:t>
            </a:r>
            <a:endParaRPr lang="en-US" dirty="0"/>
          </a:p>
        </p:txBody>
      </p:sp>
      <p:pic>
        <p:nvPicPr>
          <p:cNvPr id="4" name="Picture 3"/>
          <p:cNvPicPr>
            <a:picLocks noChangeAspect="1" noChangeArrowheads="1"/>
          </p:cNvPicPr>
          <p:nvPr/>
        </p:nvPicPr>
        <p:blipFill>
          <a:blip r:embed="rId2" cstate="print"/>
          <a:srcRect/>
          <a:stretch>
            <a:fillRect/>
          </a:stretch>
        </p:blipFill>
        <p:spPr bwMode="auto">
          <a:xfrm>
            <a:off x="5429256" y="1785932"/>
            <a:ext cx="3562328" cy="2041529"/>
          </a:xfrm>
          <a:prstGeom prst="rect">
            <a:avLst/>
          </a:prstGeom>
          <a:noFill/>
          <a:ln w="3175">
            <a:solidFill>
              <a:schemeClr val="tx1"/>
            </a:solidFill>
          </a:ln>
          <a:effectLst>
            <a:outerShdw blurRad="50800" dist="38100" dir="2700000" algn="tl" rotWithShape="0">
              <a:prstClr val="black">
                <a:alpha val="40000"/>
              </a:prstClr>
            </a:outerShdw>
          </a:effectLst>
        </p:spPr>
      </p:pic>
      <p:sp>
        <p:nvSpPr>
          <p:cNvPr id="5" name="TekstSylinder 4"/>
          <p:cNvSpPr txBox="1"/>
          <p:nvPr/>
        </p:nvSpPr>
        <p:spPr>
          <a:xfrm>
            <a:off x="5450454" y="1857370"/>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Notian claims in Northern Finland</a:t>
            </a:r>
          </a:p>
        </p:txBody>
      </p:sp>
      <p:sp>
        <p:nvSpPr>
          <p:cNvPr id="6" name="TekstSylinder 5"/>
          <p:cNvSpPr txBox="1"/>
          <p:nvPr/>
        </p:nvSpPr>
        <p:spPr>
          <a:xfrm>
            <a:off x="5460502" y="3500444"/>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Kambiland settlements in Finland</a:t>
            </a:r>
          </a:p>
        </p:txBody>
      </p:sp>
      <p:cxnSp>
        <p:nvCxnSpPr>
          <p:cNvPr id="7" name="Rett pil 6"/>
          <p:cNvCxnSpPr>
            <a:stCxn id="5" idx="2"/>
          </p:cNvCxnSpPr>
          <p:nvPr/>
        </p:nvCxnSpPr>
        <p:spPr>
          <a:xfrm rot="16200000" flipH="1">
            <a:off x="6610707" y="1895815"/>
            <a:ext cx="480096" cy="8717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 name="Rett pil 7"/>
          <p:cNvCxnSpPr>
            <a:stCxn id="6" idx="3"/>
          </p:cNvCxnSpPr>
          <p:nvPr/>
        </p:nvCxnSpPr>
        <p:spPr>
          <a:xfrm flipV="1">
            <a:off x="7389328" y="3571882"/>
            <a:ext cx="183068" cy="4570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843558"/>
            <a:ext cx="5286380" cy="4176463"/>
          </a:xfrm>
        </p:spPr>
        <p:txBody>
          <a:bodyPr>
            <a:normAutofit/>
          </a:bodyPr>
          <a:lstStyle/>
          <a:p>
            <a:pPr marL="180975" indent="-180975"/>
            <a:r>
              <a:rPr lang="en-US" sz="1200" b="1" dirty="0" err="1" smtClean="0"/>
              <a:t>Notia</a:t>
            </a:r>
            <a:r>
              <a:rPr lang="en-US" sz="1200" b="1" dirty="0" smtClean="0"/>
              <a:t> ground force dispositions:</a:t>
            </a:r>
          </a:p>
          <a:p>
            <a:pPr marL="361950" lvl="3" indent="-180975"/>
            <a:r>
              <a:rPr lang="en-US" sz="1000" dirty="0" smtClean="0"/>
              <a:t>1st Corps have left bases and are in training area conducting exercise FROST.</a:t>
            </a:r>
          </a:p>
          <a:p>
            <a:pPr marL="361950" lvl="3" indent="-180975"/>
            <a:r>
              <a:rPr lang="en-US" sz="1000" dirty="0" smtClean="0"/>
              <a:t>2nd Corps have partially left base complex and are taking part in exercise FROST.</a:t>
            </a:r>
          </a:p>
          <a:p>
            <a:pPr marL="361950" lvl="3" indent="-180975"/>
            <a:r>
              <a:rPr lang="en-US" sz="1000" dirty="0" smtClean="0"/>
              <a:t>3rd Corps have left bases and are in training area conducting exercise FROST.</a:t>
            </a:r>
          </a:p>
          <a:p>
            <a:pPr marL="361950" lvl="3" indent="-180975"/>
            <a:r>
              <a:rPr lang="en-US" sz="1000" dirty="0" smtClean="0"/>
              <a:t>4th Corps are currently not mobilized and are at </a:t>
            </a:r>
            <a:r>
              <a:rPr lang="en-US" sz="1000" dirty="0" err="1" smtClean="0"/>
              <a:t>homebase</a:t>
            </a:r>
            <a:r>
              <a:rPr lang="en-US" sz="1000" dirty="0" smtClean="0"/>
              <a:t>.</a:t>
            </a:r>
          </a:p>
          <a:p>
            <a:pPr marL="361950" lvl="3" indent="-180975"/>
            <a:endParaRPr lang="en-US" sz="1000" dirty="0" smtClean="0"/>
          </a:p>
          <a:p>
            <a:pPr marL="361950" lvl="3" indent="-180975"/>
            <a:endParaRPr lang="en-US" sz="1000" dirty="0" smtClean="0"/>
          </a:p>
          <a:p>
            <a:pPr marL="361950" lvl="3" indent="-180975"/>
            <a:r>
              <a:rPr lang="en-US" sz="1000" dirty="0" smtClean="0"/>
              <a:t>Air Forces IAW </a:t>
            </a:r>
            <a:r>
              <a:rPr lang="en-US" sz="1000" b="1" dirty="0" smtClean="0"/>
              <a:t>INTREP VID OPAC-001 - Enemy Air Assets in </a:t>
            </a:r>
            <a:r>
              <a:rPr lang="en-US" sz="1000" b="1" dirty="0" err="1" smtClean="0"/>
              <a:t>Notia</a:t>
            </a:r>
            <a:r>
              <a:rPr lang="en-US" sz="1000" b="1" dirty="0" smtClean="0"/>
              <a:t> and Kambiland</a:t>
            </a:r>
          </a:p>
          <a:p>
            <a:pPr marL="361950" lvl="3" indent="-180975"/>
            <a:r>
              <a:rPr lang="en-US" sz="1000" dirty="0" smtClean="0"/>
              <a:t>Notian strategic IADS IAW: </a:t>
            </a:r>
            <a:r>
              <a:rPr lang="en-US" sz="1000" b="1" dirty="0" smtClean="0"/>
              <a:t>INTREP VID OPAC-002 - </a:t>
            </a:r>
            <a:r>
              <a:rPr lang="en-US" sz="1000" b="1" dirty="0" err="1" smtClean="0"/>
              <a:t>Notia</a:t>
            </a:r>
            <a:r>
              <a:rPr lang="en-US" sz="1000" b="1" dirty="0" smtClean="0"/>
              <a:t> IADS</a:t>
            </a:r>
          </a:p>
          <a:p>
            <a:pPr marL="361950" lvl="3" indent="-180975"/>
            <a:endParaRPr lang="en-US" sz="1000" b="1" dirty="0" smtClean="0"/>
          </a:p>
          <a:p>
            <a:pPr marL="361950" lvl="3" indent="-180975"/>
            <a:r>
              <a:rPr lang="en-US" sz="1000" dirty="0" smtClean="0"/>
              <a:t>For details see intelligence page on OPAC briefing page:  </a:t>
            </a:r>
            <a:r>
              <a:rPr lang="en-US" sz="1000" b="1" dirty="0" smtClean="0"/>
              <a:t>OPAC Intelligence (WIP/TBI)</a:t>
            </a:r>
          </a:p>
          <a:p>
            <a:pPr marL="361950" lvl="2" indent="-180975"/>
            <a:endParaRPr lang="en-US" sz="1200" b="1" dirty="0" smtClean="0"/>
          </a:p>
          <a:p>
            <a:pPr marL="180975" lvl="2" indent="-180975"/>
            <a:r>
              <a:rPr lang="en-US" sz="1200" b="1" dirty="0" smtClean="0"/>
              <a:t>Kambiland ground force disposition:</a:t>
            </a:r>
          </a:p>
          <a:p>
            <a:pPr marL="361950" lvl="3" indent="-180975"/>
            <a:r>
              <a:rPr lang="en-US" sz="1000" dirty="0" smtClean="0"/>
              <a:t>Kambiland forces are at home bases</a:t>
            </a:r>
          </a:p>
          <a:p>
            <a:pPr lvl="1"/>
            <a:endParaRPr lang="en-US" sz="1000" b="1" dirty="0" smtClean="0"/>
          </a:p>
          <a:p>
            <a:pPr lvl="1"/>
            <a:endParaRPr lang="en-US" sz="1000" b="1" dirty="0" smtClean="0"/>
          </a:p>
          <a:p>
            <a:pPr lvl="1"/>
            <a:endParaRPr lang="en-US" sz="1000" b="1" dirty="0" smtClean="0"/>
          </a:p>
          <a:p>
            <a:pPr lvl="1"/>
            <a:endParaRPr lang="en-US" sz="1000" b="1" dirty="0" smtClean="0"/>
          </a:p>
          <a:p>
            <a:pPr lvl="1"/>
            <a:endParaRPr lang="en-US" sz="1000" dirty="0" smtClean="0"/>
          </a:p>
          <a:p>
            <a:pPr lvl="1"/>
            <a:endParaRPr lang="en-US" sz="1000" dirty="0" smtClean="0"/>
          </a:p>
          <a:p>
            <a:endParaRPr lang="en-US" sz="1200" dirty="0" smtClean="0"/>
          </a:p>
        </p:txBody>
      </p:sp>
      <p:sp>
        <p:nvSpPr>
          <p:cNvPr id="3" name="Tittel 2"/>
          <p:cNvSpPr>
            <a:spLocks noGrp="1"/>
          </p:cNvSpPr>
          <p:nvPr>
            <p:ph type="title"/>
          </p:nvPr>
        </p:nvSpPr>
        <p:spPr/>
        <p:txBody>
          <a:bodyPr/>
          <a:lstStyle/>
          <a:p>
            <a:r>
              <a:rPr lang="en-US" smtClean="0"/>
              <a:t>MILITARY SITUATION</a:t>
            </a:r>
            <a:endParaRPr lang="en-US"/>
          </a:p>
        </p:txBody>
      </p:sp>
      <p:pic>
        <p:nvPicPr>
          <p:cNvPr id="3074" name="Picture 2"/>
          <p:cNvPicPr>
            <a:picLocks noChangeAspect="1" noChangeArrowheads="1"/>
          </p:cNvPicPr>
          <p:nvPr/>
        </p:nvPicPr>
        <p:blipFill>
          <a:blip r:embed="rId2" cstate="print"/>
          <a:srcRect l="28433" r="9530"/>
          <a:stretch>
            <a:fillRect/>
          </a:stretch>
        </p:blipFill>
        <p:spPr bwMode="auto">
          <a:xfrm>
            <a:off x="5272113" y="928676"/>
            <a:ext cx="3657605" cy="3786214"/>
          </a:xfrm>
          <a:prstGeom prst="rect">
            <a:avLst/>
          </a:prstGeom>
          <a:noFill/>
          <a:ln w="3175">
            <a:solidFill>
              <a:schemeClr val="tx1"/>
            </a:solidFill>
          </a:ln>
          <a:effectLst>
            <a:outerShdw blurRad="50800" dist="38100" dir="2700000" algn="tl" rotWithShape="0">
              <a:prstClr val="black">
                <a:alpha val="40000"/>
              </a:prstClr>
            </a:outerShdw>
          </a:effectLst>
        </p:spPr>
      </p:pic>
      <p:sp>
        <p:nvSpPr>
          <p:cNvPr id="6" name="TekstSylinder 5"/>
          <p:cNvSpPr txBox="1"/>
          <p:nvPr/>
        </p:nvSpPr>
        <p:spPr>
          <a:xfrm>
            <a:off x="6929454" y="3714758"/>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3rd </a:t>
            </a:r>
            <a:r>
              <a:rPr lang="nb-NO" sz="1200" dirty="0" err="1" smtClean="0"/>
              <a:t>Corps</a:t>
            </a:r>
            <a:endParaRPr lang="nb-NO" sz="1200" dirty="0"/>
          </a:p>
        </p:txBody>
      </p:sp>
      <p:sp>
        <p:nvSpPr>
          <p:cNvPr id="7" name="TekstSylinder 6"/>
          <p:cNvSpPr txBox="1"/>
          <p:nvPr/>
        </p:nvSpPr>
        <p:spPr>
          <a:xfrm>
            <a:off x="6448382" y="2285998"/>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1st </a:t>
            </a:r>
            <a:r>
              <a:rPr lang="nb-NO" sz="1200" dirty="0" err="1" smtClean="0"/>
              <a:t>Corps</a:t>
            </a:r>
            <a:endParaRPr lang="nb-NO" sz="1200" dirty="0"/>
          </a:p>
        </p:txBody>
      </p:sp>
      <p:sp>
        <p:nvSpPr>
          <p:cNvPr id="8" name="TekstSylinder 7"/>
          <p:cNvSpPr txBox="1"/>
          <p:nvPr/>
        </p:nvSpPr>
        <p:spPr>
          <a:xfrm>
            <a:off x="7215206" y="1857370"/>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2nd </a:t>
            </a:r>
            <a:r>
              <a:rPr lang="nb-NO" sz="1200" dirty="0" err="1" smtClean="0"/>
              <a:t>Corps</a:t>
            </a:r>
            <a:endParaRPr lang="nb-NO" sz="1200" dirty="0"/>
          </a:p>
        </p:txBody>
      </p:sp>
      <p:sp>
        <p:nvSpPr>
          <p:cNvPr id="9" name="TekstSylinder 8"/>
          <p:cNvSpPr txBox="1"/>
          <p:nvPr/>
        </p:nvSpPr>
        <p:spPr>
          <a:xfrm>
            <a:off x="8215338" y="3714758"/>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4th </a:t>
            </a:r>
            <a:r>
              <a:rPr lang="nb-NO" sz="1200" dirty="0" err="1" smtClean="0"/>
              <a:t>Corps</a:t>
            </a:r>
            <a:endParaRPr lang="nb-NO" sz="1200" dirty="0"/>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457200" y="851053"/>
            <a:ext cx="4114800" cy="4176463"/>
          </a:xfrm>
        </p:spPr>
        <p:txBody>
          <a:bodyPr>
            <a:normAutofit fontScale="92500" lnSpcReduction="20000"/>
          </a:bodyPr>
          <a:lstStyle/>
          <a:p>
            <a:pPr marL="0" indent="0">
              <a:buNone/>
            </a:pPr>
            <a:r>
              <a:rPr lang="en-US" sz="1400" b="1" dirty="0" smtClean="0"/>
              <a:t>Norway</a:t>
            </a:r>
          </a:p>
          <a:p>
            <a:pPr marL="180975" indent="-180975"/>
            <a:r>
              <a:rPr lang="en-US" sz="1400" dirty="0" smtClean="0"/>
              <a:t>Norway have granted </a:t>
            </a:r>
            <a:r>
              <a:rPr lang="en-US" sz="1400" dirty="0" err="1" smtClean="0"/>
              <a:t>overflight</a:t>
            </a:r>
            <a:r>
              <a:rPr lang="en-US" sz="1400" dirty="0" smtClean="0"/>
              <a:t> and movement rights for allied forces in support of Finland.</a:t>
            </a:r>
          </a:p>
          <a:p>
            <a:pPr marL="180975" indent="-180975"/>
            <a:r>
              <a:rPr lang="en-US" sz="1400" dirty="0" smtClean="0"/>
              <a:t>Norway are supporting with military aid, and the flow of goods to Finland.</a:t>
            </a:r>
          </a:p>
          <a:p>
            <a:pPr marL="180975" indent="-180975"/>
            <a:r>
              <a:rPr lang="en-US" sz="1400" dirty="0" smtClean="0"/>
              <a:t>Norway have allowed bases to be used for operations toward </a:t>
            </a:r>
            <a:r>
              <a:rPr lang="en-US" sz="1400" dirty="0" err="1" smtClean="0"/>
              <a:t>Notia</a:t>
            </a:r>
            <a:r>
              <a:rPr lang="en-US" sz="1400" dirty="0" smtClean="0"/>
              <a:t> or Kambiland without restrictions ( </a:t>
            </a:r>
            <a:r>
              <a:rPr lang="en-US" sz="1400" dirty="0" err="1" smtClean="0"/>
              <a:t>Bodø</a:t>
            </a:r>
            <a:r>
              <a:rPr lang="en-US" sz="1400" dirty="0" smtClean="0"/>
              <a:t>, </a:t>
            </a:r>
            <a:r>
              <a:rPr lang="en-US" sz="1400" dirty="0" err="1" smtClean="0"/>
              <a:t>Andøya</a:t>
            </a:r>
            <a:r>
              <a:rPr lang="en-US" sz="1400" dirty="0" smtClean="0"/>
              <a:t>, </a:t>
            </a:r>
            <a:r>
              <a:rPr lang="en-US" sz="1400" dirty="0" err="1" smtClean="0"/>
              <a:t>Bardufoss</a:t>
            </a:r>
            <a:r>
              <a:rPr lang="en-US" sz="1400" dirty="0" smtClean="0"/>
              <a:t> and </a:t>
            </a:r>
            <a:r>
              <a:rPr lang="en-US" sz="1400" dirty="0" err="1" smtClean="0"/>
              <a:t>Banak</a:t>
            </a:r>
            <a:r>
              <a:rPr lang="en-US" sz="1400" dirty="0" smtClean="0"/>
              <a:t>).</a:t>
            </a:r>
          </a:p>
          <a:p>
            <a:pPr marL="0" indent="0">
              <a:buNone/>
            </a:pPr>
            <a:endParaRPr lang="en-US" sz="1400" b="1" dirty="0" smtClean="0"/>
          </a:p>
          <a:p>
            <a:pPr marL="0" indent="0">
              <a:buNone/>
            </a:pPr>
            <a:r>
              <a:rPr lang="en-US" sz="1400" b="1" dirty="0" smtClean="0"/>
              <a:t>Finland</a:t>
            </a:r>
          </a:p>
          <a:p>
            <a:pPr marL="180975" indent="-180975"/>
            <a:r>
              <a:rPr lang="en-US" sz="1400" b="1" dirty="0" smtClean="0"/>
              <a:t> </a:t>
            </a:r>
            <a:r>
              <a:rPr lang="en-US" sz="1400" dirty="0" smtClean="0"/>
              <a:t>Finland is the country that have asked for support from allies.</a:t>
            </a:r>
          </a:p>
          <a:p>
            <a:pPr marL="180975" indent="-180975"/>
            <a:r>
              <a:rPr lang="en-US" sz="1400" dirty="0" smtClean="0"/>
              <a:t>Finland are hosting CJTF-23 operations from all bases and infrastructure.</a:t>
            </a:r>
          </a:p>
          <a:p>
            <a:pPr marL="0" indent="0">
              <a:buNone/>
            </a:pPr>
            <a:endParaRPr lang="en-US" sz="1400" b="1" dirty="0" smtClean="0"/>
          </a:p>
          <a:p>
            <a:pPr marL="0" indent="0">
              <a:buNone/>
            </a:pPr>
            <a:r>
              <a:rPr lang="en-US" sz="1400" b="1" dirty="0" smtClean="0"/>
              <a:t>Sweden</a:t>
            </a:r>
          </a:p>
          <a:p>
            <a:pPr marL="180975" indent="-180975"/>
            <a:r>
              <a:rPr lang="en-US" sz="1400" dirty="0" smtClean="0"/>
              <a:t>Sweden have granted </a:t>
            </a:r>
            <a:r>
              <a:rPr lang="en-US" sz="1400" dirty="0" err="1" smtClean="0"/>
              <a:t>overflight</a:t>
            </a:r>
            <a:r>
              <a:rPr lang="en-US" sz="1400" dirty="0" smtClean="0"/>
              <a:t> and movement rights for allied forces in support of Finland.</a:t>
            </a:r>
          </a:p>
          <a:p>
            <a:pPr marL="180975" indent="-180975"/>
            <a:r>
              <a:rPr lang="en-US" sz="1400" dirty="0" smtClean="0"/>
              <a:t>Sweden are supporting with military aid, and the flow of goods to Finland.</a:t>
            </a:r>
          </a:p>
          <a:p>
            <a:pPr marL="180975" indent="-180975"/>
            <a:r>
              <a:rPr lang="en-US" sz="1400" dirty="0" smtClean="0"/>
              <a:t>Sweden have not allowed Swedish bases to be used for operations toward </a:t>
            </a:r>
            <a:r>
              <a:rPr lang="en-US" sz="1400" dirty="0" err="1" smtClean="0"/>
              <a:t>Notia</a:t>
            </a:r>
            <a:r>
              <a:rPr lang="en-US" sz="1400" dirty="0" smtClean="0"/>
              <a:t> or Kambiland</a:t>
            </a:r>
          </a:p>
        </p:txBody>
      </p:sp>
      <p:sp>
        <p:nvSpPr>
          <p:cNvPr id="3" name="Tittel 2"/>
          <p:cNvSpPr>
            <a:spLocks noGrp="1"/>
          </p:cNvSpPr>
          <p:nvPr>
            <p:ph type="title"/>
          </p:nvPr>
        </p:nvSpPr>
        <p:spPr/>
        <p:txBody>
          <a:bodyPr/>
          <a:lstStyle/>
          <a:p>
            <a:r>
              <a:rPr lang="en-US" smtClean="0"/>
              <a:t>ACTORS - Allied</a:t>
            </a:r>
            <a:endParaRPr lang="en-US"/>
          </a:p>
        </p:txBody>
      </p:sp>
      <p:sp>
        <p:nvSpPr>
          <p:cNvPr id="4" name="Plassholder for innhold 1"/>
          <p:cNvSpPr txBox="1">
            <a:spLocks/>
          </p:cNvSpPr>
          <p:nvPr/>
        </p:nvSpPr>
        <p:spPr>
          <a:xfrm>
            <a:off x="5029200" y="857238"/>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642910" y="714363"/>
            <a:ext cx="8215370" cy="4000527"/>
          </a:xfrm>
        </p:spPr>
        <p:txBody>
          <a:bodyPr>
            <a:normAutofit/>
          </a:bodyPr>
          <a:lstStyle/>
          <a:p>
            <a:pPr marL="0" indent="0">
              <a:buNone/>
            </a:pPr>
            <a:r>
              <a:rPr lang="en-US" sz="1400" b="1" dirty="0" err="1" smtClean="0"/>
              <a:t>Notia</a:t>
            </a:r>
            <a:endParaRPr lang="en-US" sz="1400" b="1" dirty="0" smtClean="0"/>
          </a:p>
          <a:p>
            <a:pPr marL="0" indent="0">
              <a:buNone/>
            </a:pPr>
            <a:r>
              <a:rPr lang="en-US" sz="1400" dirty="0" err="1" smtClean="0"/>
              <a:t>Notia</a:t>
            </a:r>
            <a:r>
              <a:rPr lang="en-US" sz="1400" dirty="0" smtClean="0"/>
              <a:t> is a vast, iron-fisted state reminiscent of the Soviet Union at the height of the Cold War. Governed by a single-party regime, power is centralized in the Supreme Council, presided over by a stern Premier who controls nearly every aspect of civilian and military life. The nation’s sprawling industrial complexes churn out tanks, aircraft, and propaganda alike, reinforcing a massive military apparatus. Despite the strict internal security imposed by the secret police, </a:t>
            </a:r>
            <a:r>
              <a:rPr lang="en-US" sz="1400" dirty="0" err="1" smtClean="0"/>
              <a:t>Notia’s</a:t>
            </a:r>
            <a:r>
              <a:rPr lang="en-US" sz="1400" dirty="0" smtClean="0"/>
              <a:t> people hold onto a sense of collective pride in their shared heritage and technological achievements. This mix of authoritarian control and fierce national identity makes </a:t>
            </a:r>
            <a:r>
              <a:rPr lang="en-US" sz="1400" dirty="0" err="1" smtClean="0"/>
              <a:t>Notia</a:t>
            </a:r>
            <a:r>
              <a:rPr lang="en-US" sz="1400" dirty="0" smtClean="0"/>
              <a:t> a formidable force on the global stage.</a:t>
            </a:r>
          </a:p>
          <a:p>
            <a:pPr marL="0" indent="0">
              <a:buNone/>
            </a:pPr>
            <a:endParaRPr lang="en-US" sz="1400" b="1" dirty="0" smtClean="0"/>
          </a:p>
          <a:p>
            <a:pPr marL="0" indent="0">
              <a:buNone/>
            </a:pPr>
            <a:r>
              <a:rPr lang="en-US" sz="1400" b="1" dirty="0" smtClean="0"/>
              <a:t>Kambiland</a:t>
            </a:r>
          </a:p>
          <a:p>
            <a:pPr marL="0" indent="0">
              <a:buNone/>
            </a:pPr>
            <a:r>
              <a:rPr lang="en-US" sz="1400" dirty="0" smtClean="0"/>
              <a:t>Kambiland is the “little brother” to </a:t>
            </a:r>
            <a:r>
              <a:rPr lang="en-US" sz="1400" dirty="0" err="1" smtClean="0"/>
              <a:t>Notia</a:t>
            </a:r>
            <a:r>
              <a:rPr lang="en-US" sz="1400" dirty="0" smtClean="0"/>
              <a:t>, forged from the cultural tapestry of shared bond of hardness. An authoritarian regime led by a formidable Supreme Leader wields near-total power, upheld by a sprawling security apparatus that cracks down on any hint of dissent. Despite longstanding economic challenges, vast natural resources and fervent nationalism fuel </a:t>
            </a:r>
            <a:r>
              <a:rPr lang="en-US" sz="1400" dirty="0" err="1" smtClean="0"/>
              <a:t>Kambiland’s</a:t>
            </a:r>
            <a:r>
              <a:rPr lang="en-US" sz="1400" dirty="0" smtClean="0"/>
              <a:t> aspirations. Its strategic alliance with </a:t>
            </a:r>
            <a:r>
              <a:rPr lang="en-US" sz="1400" dirty="0" err="1" smtClean="0"/>
              <a:t>Notia</a:t>
            </a:r>
            <a:r>
              <a:rPr lang="en-US" sz="1400" dirty="0" smtClean="0"/>
              <a:t> serves to bolster both nations’ military and political leverage, reflecting a bond that balances regional dominance with cultural ties. While a powerful state in its own right, </a:t>
            </a:r>
            <a:r>
              <a:rPr lang="en-US" sz="1400" dirty="0" err="1" smtClean="0"/>
              <a:t>Kambiland’s</a:t>
            </a:r>
            <a:r>
              <a:rPr lang="en-US" sz="1400" dirty="0" smtClean="0"/>
              <a:t> identity and future remain closely linked to the ambitions of its elder ally</a:t>
            </a:r>
            <a:endParaRPr lang="en-US" sz="1400" b="1" dirty="0" smtClean="0"/>
          </a:p>
          <a:p>
            <a:pPr marL="0" indent="0">
              <a:buNone/>
            </a:pPr>
            <a:endParaRPr lang="en-US" sz="1400" b="1" dirty="0" smtClean="0"/>
          </a:p>
        </p:txBody>
      </p:sp>
      <p:sp>
        <p:nvSpPr>
          <p:cNvPr id="3" name="Tittel 2"/>
          <p:cNvSpPr>
            <a:spLocks noGrp="1"/>
          </p:cNvSpPr>
          <p:nvPr>
            <p:ph type="title"/>
          </p:nvPr>
        </p:nvSpPr>
        <p:spPr/>
        <p:txBody>
          <a:bodyPr/>
          <a:lstStyle/>
          <a:p>
            <a:r>
              <a:rPr lang="en-US" dirty="0" smtClean="0"/>
              <a:t>ACTORS - Adversaries</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pic>
        <p:nvPicPr>
          <p:cNvPr id="6" name="Picture 3" descr="D:\GIT PROJECTS\OPAT-background\Democratic Republik of  Kambiland - DRK.png"/>
          <p:cNvPicPr>
            <a:picLocks noChangeAspect="1" noChangeArrowheads="1"/>
          </p:cNvPicPr>
          <p:nvPr/>
        </p:nvPicPr>
        <p:blipFill>
          <a:blip r:embed="rId2" cstate="print"/>
          <a:srcRect/>
          <a:stretch>
            <a:fillRect/>
          </a:stretch>
        </p:blipFill>
        <p:spPr bwMode="auto">
          <a:xfrm>
            <a:off x="214282" y="2786064"/>
            <a:ext cx="428628" cy="285752"/>
          </a:xfrm>
          <a:prstGeom prst="rect">
            <a:avLst/>
          </a:prstGeom>
          <a:noFill/>
          <a:ln w="3175">
            <a:solidFill>
              <a:schemeClr val="tx1"/>
            </a:solidFill>
          </a:ln>
        </p:spPr>
      </p:pic>
      <p:pic>
        <p:nvPicPr>
          <p:cNvPr id="7" name="Picture 4" descr="D:\GIT PROJECTS\OPAT-background\Socialist Republic of Notia - SRN.png"/>
          <p:cNvPicPr>
            <a:picLocks noChangeAspect="1" noChangeArrowheads="1"/>
          </p:cNvPicPr>
          <p:nvPr/>
        </p:nvPicPr>
        <p:blipFill>
          <a:blip r:embed="rId3" cstate="print"/>
          <a:srcRect/>
          <a:stretch>
            <a:fillRect/>
          </a:stretch>
        </p:blipFill>
        <p:spPr bwMode="auto">
          <a:xfrm>
            <a:off x="214282" y="714362"/>
            <a:ext cx="428628" cy="285752"/>
          </a:xfrm>
          <a:prstGeom prst="rect">
            <a:avLst/>
          </a:prstGeom>
          <a:noFill/>
          <a:ln w="3175">
            <a:solidFill>
              <a:schemeClr val="tx1"/>
            </a:solidFill>
          </a:ln>
        </p:spPr>
      </p:pic>
      <p:sp>
        <p:nvSpPr>
          <p:cNvPr id="8" name="TekstSylinder 7"/>
          <p:cNvSpPr txBox="1"/>
          <p:nvPr/>
        </p:nvSpPr>
        <p:spPr>
          <a:xfrm>
            <a:off x="5643538" y="4572014"/>
            <a:ext cx="3500462" cy="430887"/>
          </a:xfrm>
          <a:prstGeom prst="rect">
            <a:avLst/>
          </a:prstGeom>
          <a:noFill/>
        </p:spPr>
        <p:txBody>
          <a:bodyPr wrap="square" rtlCol="0">
            <a:spAutoFit/>
          </a:bodyPr>
          <a:lstStyle/>
          <a:p>
            <a:r>
              <a:rPr lang="en-US" sz="700" dirty="0" smtClean="0"/>
              <a:t>Enemy: is actively opposed or hostile to CJTF and friendly forces. </a:t>
            </a:r>
          </a:p>
          <a:p>
            <a:r>
              <a:rPr lang="en-US" sz="700" dirty="0" smtClean="0"/>
              <a:t>Adversary: opponent in a contest, conflict, or dispute toward CJTF and friendly forces. </a:t>
            </a:r>
          </a:p>
          <a:p>
            <a:r>
              <a:rPr lang="en-US" sz="700" dirty="0" smtClean="0"/>
              <a:t>Neutral: not </a:t>
            </a:r>
            <a:r>
              <a:rPr lang="en-US" sz="800" dirty="0" smtClean="0"/>
              <a:t>supporting</a:t>
            </a:r>
            <a:r>
              <a:rPr lang="en-US" sz="700" dirty="0" smtClean="0"/>
              <a:t> or helping either side in a conflict, disagreement, etc.; impartial.</a:t>
            </a:r>
            <a:endParaRPr lang="nb-NO" sz="700" dirty="0"/>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1028</TotalTime>
  <Words>1996</Words>
  <Application>Microsoft Office PowerPoint</Application>
  <PresentationFormat>Skjermfremvisning (16:9)</PresentationFormat>
  <Paragraphs>276</Paragraphs>
  <Slides>24</Slides>
  <Notes>1</Notes>
  <HiddenSlides>1</HiddenSlides>
  <MMClips>0</MMClips>
  <ScaleCrop>false</ScaleCrop>
  <HeadingPairs>
    <vt:vector size="4" baseType="variant">
      <vt:variant>
        <vt:lpstr>Tema</vt:lpstr>
      </vt:variant>
      <vt:variant>
        <vt:i4>1</vt:i4>
      </vt:variant>
      <vt:variant>
        <vt:lpstr>Lysbildetitler</vt:lpstr>
      </vt:variant>
      <vt:variant>
        <vt:i4>24</vt:i4>
      </vt:variant>
    </vt:vector>
  </HeadingPairs>
  <TitlesOfParts>
    <vt:vector size="25" baseType="lpstr">
      <vt:lpstr>Kontortema</vt:lpstr>
      <vt:lpstr>OPERATION ARCTIV CITADEL (OPAC) </vt:lpstr>
      <vt:lpstr>AGENDA</vt:lpstr>
      <vt:lpstr>LOCATIONS</vt:lpstr>
      <vt:lpstr>CONTESTED TERRITORY</vt:lpstr>
      <vt:lpstr>SITUATION &amp; TIMELINE  (1 of 2)</vt:lpstr>
      <vt:lpstr>SITUATION &amp; TIMELINE  (2 of 2)</vt:lpstr>
      <vt:lpstr>MILITARY SITUATION</vt:lpstr>
      <vt:lpstr>ACTORS - Allied</vt:lpstr>
      <vt:lpstr>ACTORS - Adversaries</vt:lpstr>
      <vt:lpstr>ACTORS - Adversaries</vt:lpstr>
      <vt:lpstr>FUNCTIONS / ROLES </vt:lpstr>
      <vt:lpstr>CJTF – 23  HQ</vt:lpstr>
      <vt:lpstr>JFACC</vt:lpstr>
      <vt:lpstr>AOC</vt:lpstr>
      <vt:lpstr>VID</vt:lpstr>
      <vt:lpstr>VIS</vt:lpstr>
      <vt:lpstr>Lysbilde 17</vt:lpstr>
      <vt:lpstr>PRODUCTS</vt:lpstr>
      <vt:lpstr>PRODUCTS</vt:lpstr>
      <vt:lpstr>PRODUCTS - campaign</vt:lpstr>
      <vt:lpstr>PRODUCTS – per event</vt:lpstr>
      <vt:lpstr>PRODUCTS -  Pilots/controllers</vt:lpstr>
      <vt:lpstr>GENERIC TIMELINE</vt:lpstr>
      <vt:lpstr>INFORMATION FLOW</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132nd OPAR Introduction Brief</dc:title>
  <dc:creator>132nd Virtual Wing</dc:creator>
  <cp:lastModifiedBy>Frode Nakken</cp:lastModifiedBy>
  <cp:revision>112</cp:revision>
  <dcterms:created xsi:type="dcterms:W3CDTF">2019-03-12T22:01:00Z</dcterms:created>
  <dcterms:modified xsi:type="dcterms:W3CDTF">2024-12-27T23:24:35Z</dcterms:modified>
</cp:coreProperties>
</file>

<file path=docProps/thumbnail.jpeg>
</file>